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56" r:id="rId5"/>
    <p:sldId id="279" r:id="rId6"/>
    <p:sldId id="280" r:id="rId7"/>
    <p:sldId id="257" r:id="rId8"/>
    <p:sldId id="281" r:id="rId9"/>
    <p:sldId id="258" r:id="rId10"/>
    <p:sldId id="259" r:id="rId11"/>
    <p:sldId id="260" r:id="rId12"/>
    <p:sldId id="278" r:id="rId13"/>
    <p:sldId id="262" r:id="rId14"/>
    <p:sldId id="263" r:id="rId15"/>
    <p:sldId id="264" r:id="rId16"/>
    <p:sldId id="275" r:id="rId17"/>
    <p:sldId id="276" r:id="rId18"/>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varScale="1">
        <p:scale>
          <a:sx n="82" d="100"/>
          <a:sy n="82" d="100"/>
        </p:scale>
        <p:origin x="643" y="7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420C287-3C08-4643-AA3A-AA8F8A822120}" type="datetime1">
              <a:rPr lang="fr-FR" smtClean="0"/>
              <a:t>07/01/2023</a:t>
            </a:fld>
            <a:endParaRPr lang="fr-FR"/>
          </a:p>
        </p:txBody>
      </p:sp>
      <p:sp>
        <p:nvSpPr>
          <p:cNvPr id="4" name="Espace réservé du pied de page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fr-FR" smtClean="0"/>
              <a:t>‹N°›</a:t>
            </a:fld>
            <a:endParaRPr lang="fr-FR"/>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CC759-7D60-45A0-8D0E-1BD4C96CA1EC}" type="datetime1">
              <a:rPr lang="fr-FR" smtClean="0"/>
              <a:pPr/>
              <a:t>07/01/2023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fr-FR" noProof="0" smtClean="0"/>
              <a:t>‹N°›</a:t>
            </a:fld>
            <a:endParaRPr lang="fr-FR"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a:t>
            </a:fld>
            <a:endParaRPr lang="fr-FR"/>
          </a:p>
        </p:txBody>
      </p:sp>
    </p:spTree>
    <p:extLst>
      <p:ext uri="{BB962C8B-B14F-4D97-AF65-F5344CB8AC3E}">
        <p14:creationId xmlns:p14="http://schemas.microsoft.com/office/powerpoint/2010/main" val="170438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13</a:t>
            </a:fld>
            <a:endParaRPr lang="fr-FR"/>
          </a:p>
        </p:txBody>
      </p:sp>
    </p:spTree>
    <p:extLst>
      <p:ext uri="{BB962C8B-B14F-4D97-AF65-F5344CB8AC3E}">
        <p14:creationId xmlns:p14="http://schemas.microsoft.com/office/powerpoint/2010/main" val="14899757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14</a:t>
            </a:fld>
            <a:endParaRPr lang="fr-FR"/>
          </a:p>
        </p:txBody>
      </p:sp>
    </p:spTree>
    <p:extLst>
      <p:ext uri="{BB962C8B-B14F-4D97-AF65-F5344CB8AC3E}">
        <p14:creationId xmlns:p14="http://schemas.microsoft.com/office/powerpoint/2010/main" val="3787011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4</a:t>
            </a:fld>
            <a:endParaRPr lang="fr-FR"/>
          </a:p>
        </p:txBody>
      </p:sp>
    </p:spTree>
    <p:extLst>
      <p:ext uri="{BB962C8B-B14F-4D97-AF65-F5344CB8AC3E}">
        <p14:creationId xmlns:p14="http://schemas.microsoft.com/office/powerpoint/2010/main" val="192880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52525"/>
            <a:ext cx="5486400" cy="3086100"/>
          </a:xfrm>
        </p:spPr>
      </p:sp>
      <p:sp>
        <p:nvSpPr>
          <p:cNvPr id="3" name="Espace réservé des notes 2"/>
          <p:cNvSpPr>
            <a:spLocks noGrp="1"/>
          </p:cNvSpPr>
          <p:nvPr>
            <p:ph type="body" idx="1"/>
          </p:nvPr>
        </p:nvSpPr>
        <p:spPr>
          <a:xfrm>
            <a:off x="685800" y="4410824"/>
            <a:ext cx="5486400" cy="3600450"/>
          </a:xfrm>
        </p:spPr>
        <p:txBody>
          <a:bodyPr/>
          <a:lstStyle/>
          <a:p>
            <a:endParaRPr lang="fr-FR"/>
          </a:p>
        </p:txBody>
      </p:sp>
      <p:sp>
        <p:nvSpPr>
          <p:cNvPr id="4" name="Espace réservé du numéro de diapositive 3"/>
          <p:cNvSpPr>
            <a:spLocks noGrp="1"/>
          </p:cNvSpPr>
          <p:nvPr>
            <p:ph type="sldNum" sz="quarter" idx="5"/>
          </p:nvPr>
        </p:nvSpPr>
        <p:spPr>
          <a:xfrm>
            <a:off x="3884613" y="8695487"/>
            <a:ext cx="2971800" cy="458787"/>
          </a:xfrm>
        </p:spPr>
        <p:txBody>
          <a:bodyPr/>
          <a:lstStyle/>
          <a:p>
            <a:pPr rtl="0"/>
            <a:fld id="{5071D96E-4CA2-485E-9EE5-CEB7143ACC3B}" type="slidenum">
              <a:rPr lang="fr-FR" smtClean="0"/>
              <a:t>6</a:t>
            </a:fld>
            <a:endParaRPr lang="fr-FR"/>
          </a:p>
        </p:txBody>
      </p:sp>
    </p:spTree>
    <p:extLst>
      <p:ext uri="{BB962C8B-B14F-4D97-AF65-F5344CB8AC3E}">
        <p14:creationId xmlns:p14="http://schemas.microsoft.com/office/powerpoint/2010/main" val="132757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7</a:t>
            </a:fld>
            <a:endParaRPr lang="fr-FR"/>
          </a:p>
        </p:txBody>
      </p:sp>
    </p:spTree>
    <p:extLst>
      <p:ext uri="{BB962C8B-B14F-4D97-AF65-F5344CB8AC3E}">
        <p14:creationId xmlns:p14="http://schemas.microsoft.com/office/powerpoint/2010/main" val="3996422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8</a:t>
            </a:fld>
            <a:endParaRPr lang="fr-FR"/>
          </a:p>
        </p:txBody>
      </p:sp>
    </p:spTree>
    <p:extLst>
      <p:ext uri="{BB962C8B-B14F-4D97-AF65-F5344CB8AC3E}">
        <p14:creationId xmlns:p14="http://schemas.microsoft.com/office/powerpoint/2010/main" val="1765536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9</a:t>
            </a:fld>
            <a:endParaRPr lang="fr-FR"/>
          </a:p>
        </p:txBody>
      </p:sp>
    </p:spTree>
    <p:extLst>
      <p:ext uri="{BB962C8B-B14F-4D97-AF65-F5344CB8AC3E}">
        <p14:creationId xmlns:p14="http://schemas.microsoft.com/office/powerpoint/2010/main" val="422026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10</a:t>
            </a:fld>
            <a:endParaRPr lang="fr-FR"/>
          </a:p>
        </p:txBody>
      </p:sp>
    </p:spTree>
    <p:extLst>
      <p:ext uri="{BB962C8B-B14F-4D97-AF65-F5344CB8AC3E}">
        <p14:creationId xmlns:p14="http://schemas.microsoft.com/office/powerpoint/2010/main" val="2426471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11</a:t>
            </a:fld>
            <a:endParaRPr lang="fr-FR"/>
          </a:p>
        </p:txBody>
      </p:sp>
    </p:spTree>
    <p:extLst>
      <p:ext uri="{BB962C8B-B14F-4D97-AF65-F5344CB8AC3E}">
        <p14:creationId xmlns:p14="http://schemas.microsoft.com/office/powerpoint/2010/main" val="21415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12</a:t>
            </a:fld>
            <a:endParaRPr lang="fr-FR"/>
          </a:p>
        </p:txBody>
      </p:sp>
    </p:spTree>
    <p:extLst>
      <p:ext uri="{BB962C8B-B14F-4D97-AF65-F5344CB8AC3E}">
        <p14:creationId xmlns:p14="http://schemas.microsoft.com/office/powerpoint/2010/main" val="24807232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Espace réservé d’image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fr-FR" noProof="0"/>
              <a:t>Cliquez pour ajouter un titre</a:t>
            </a:r>
          </a:p>
        </p:txBody>
      </p:sp>
      <p:sp>
        <p:nvSpPr>
          <p:cNvPr id="14" name="Espace réservé du texte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fr-FR" noProof="0"/>
              <a:t>Cliquez pour ajouter un nom</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du marché">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Espace réservé d’image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fr-FR" noProof="0"/>
              <a:t>Cliquez ici pour ajouter une photo</a:t>
            </a:r>
          </a:p>
        </p:txBody>
      </p:sp>
      <p:sp>
        <p:nvSpPr>
          <p:cNvPr id="4" name="Espace réservé de la date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fr-FR" noProof="0"/>
              <a:t>06/08/20XX</a:t>
            </a:r>
          </a:p>
        </p:txBody>
      </p:sp>
      <p:sp>
        <p:nvSpPr>
          <p:cNvPr id="14" name="Espace réservé du texte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2 Mds €</a:t>
            </a:r>
          </a:p>
        </p:txBody>
      </p:sp>
      <p:sp>
        <p:nvSpPr>
          <p:cNvPr id="5" name="Espace réservé du pied de page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6" name="Espace réservé du texte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1 Md €</a:t>
            </a:r>
          </a:p>
        </p:txBody>
      </p:sp>
      <p:sp>
        <p:nvSpPr>
          <p:cNvPr id="11" name="Espace réservé du texte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12" name="Espace réservé du texte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3 Mds €</a:t>
            </a:r>
          </a:p>
        </p:txBody>
      </p:sp>
      <p:sp>
        <p:nvSpPr>
          <p:cNvPr id="20" name="Espace réservé du texte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21" name="Espace réservé du texte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concurrence">
    <p:bg>
      <p:bgPr>
        <a:solidFill>
          <a:schemeClr val="bg2">
            <a:lumMod val="10000"/>
          </a:schemeClr>
        </a:solidFill>
        <a:effectLst/>
      </p:bgPr>
    </p:bg>
    <p:spTree>
      <p:nvGrpSpPr>
        <p:cNvPr id="1" name=""/>
        <p:cNvGrpSpPr/>
        <p:nvPr/>
      </p:nvGrpSpPr>
      <p:grpSpPr>
        <a:xfrm>
          <a:off x="0" y="0"/>
          <a:ext cx="0" cy="0"/>
          <a:chOff x="0" y="0"/>
          <a:chExt cx="0" cy="0"/>
        </a:xfrm>
      </p:grpSpPr>
      <p:sp>
        <p:nvSpPr>
          <p:cNvPr id="21" name="Espace réservé d’image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fr-FR" noProof="0"/>
              <a:t>Cliquez pour ajouter une photo</a:t>
            </a:r>
          </a:p>
        </p:txBody>
      </p:sp>
      <p:sp>
        <p:nvSpPr>
          <p:cNvPr id="4" name="Espace réservé de la date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7" name="Espace réservé du texte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fr-FR" noProof="0"/>
              <a:t>Cliquer pour ajouter du texte</a:t>
            </a:r>
          </a:p>
        </p:txBody>
      </p:sp>
      <p:sp>
        <p:nvSpPr>
          <p:cNvPr id="18" name="Espace réservé du texte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sous-titre</a:t>
            </a:r>
          </a:p>
        </p:txBody>
      </p:sp>
      <p:sp>
        <p:nvSpPr>
          <p:cNvPr id="19" name="Espace réservé du texte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fr-FR" noProof="0"/>
              <a:t>Cliquer pour ajouter du texte</a:t>
            </a:r>
          </a:p>
        </p:txBody>
      </p:sp>
      <p:sp>
        <p:nvSpPr>
          <p:cNvPr id="20" name="Espace réservé du texte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sous-titre</a:t>
            </a:r>
          </a:p>
        </p:txBody>
      </p:sp>
      <p:sp>
        <p:nvSpPr>
          <p:cNvPr id="2" name="Titr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fr-FR" noProof="0"/>
              <a:t>Cliquez pour ajouter un titre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concurrence v2">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e la date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8" name="Espace réservé du texte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9" name="Espace réservé du texte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nom</a:t>
            </a:r>
          </a:p>
        </p:txBody>
      </p:sp>
      <p:sp>
        <p:nvSpPr>
          <p:cNvPr id="10" name="Espace réservé du texte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1" name="Espace réservé du texte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2" name="Espace réservé du texte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fr-FR" noProof="0"/>
              <a:t>Cliquez pour ajouter un nom</a:t>
            </a:r>
          </a:p>
        </p:txBody>
      </p:sp>
      <p:sp>
        <p:nvSpPr>
          <p:cNvPr id="13" name="Espace réservé du texte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4" name="Espace réservé du texte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5" name="Espace réservé du texte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cxnSp>
        <p:nvCxnSpPr>
          <p:cNvPr id="16" name="Connecteur droit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Espace réservé du texte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20" name="Espace réservé du texte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2" name="Titr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égie de croissanc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Espace réservé du texte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fr-FR" noProof="0"/>
              <a:t>Ajouter un sous-titre</a:t>
            </a:r>
          </a:p>
        </p:txBody>
      </p:sp>
      <p:sp>
        <p:nvSpPr>
          <p:cNvPr id="12" name="Espace réservé du texte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3" name="Espace réservé du texte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4" name="Espace réservé du texte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5" name="Espace réservé du texte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6" name="Espace réservé du texte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Espace réservé du contenu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texte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fr-FR" noProof="0"/>
              <a:t>Ajouter un sous-titre</a:t>
            </a:r>
          </a:p>
        </p:txBody>
      </p:sp>
      <p:sp>
        <p:nvSpPr>
          <p:cNvPr id="3" name="Espace réservé de la date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78" name="Espace réservé du texte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79" name="Espace réservé du texte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9" name="Titr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
        <p:nvSpPr>
          <p:cNvPr id="9" name="Espace réservé du contenu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n d’action biennal">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6" name="Espace réservé du texte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8" name="Espace réservé du texte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9" name="Espace réservé du texte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0" name="Espace réservé du texte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2" name="Espace réservé du texte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3" name="Espace réservé du texte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4" name="Espace réservé du texte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5" name="Espace réservé du texte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6" name="Espace réservé du texte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7" name="Espace réservé du texte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8" name="Espace réservé du texte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9" name="Espace réservé du texte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0" name="Espace réservé du texte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1" name="Espace réservé du texte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2" name="Espace réservé du texte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3" name="Espace réservé du texte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4" name="Espace réservé du texte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5" name="Espace réservé du texte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6" name="Espace réservé du texte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7" name="Espace réservé du texte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8" name="Espace réservé du texte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9" name="Espace réservé du texte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52" name="Espace réservé du texte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fr-FR" noProof="0"/>
              <a:t>Ajouter une année</a:t>
            </a:r>
          </a:p>
        </p:txBody>
      </p:sp>
      <p:sp>
        <p:nvSpPr>
          <p:cNvPr id="53" name="Espace réservé du texte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fr-FR" noProof="0"/>
              <a:t>Ajouter une année</a:t>
            </a:r>
          </a:p>
        </p:txBody>
      </p:sp>
      <p:sp>
        <p:nvSpPr>
          <p:cNvPr id="54" name="Espace réservé du texte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5" name="Espace réservé du texte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6" name="Espace réservé du texte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7" name="Espace réservé du texte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8" name="Espace réservé du texte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fr-FR" noProof="0"/>
              <a:t>Cliquer pour ajouter du texte</a:t>
            </a:r>
          </a:p>
        </p:txBody>
      </p:sp>
      <p:sp>
        <p:nvSpPr>
          <p:cNvPr id="59" name="Espace réservé du texte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40" name="Titr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nnées financière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Espace réservé d’image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8" name="Espace réservé d’image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3" name="Espace réservé de la date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Titr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
        <p:nvSpPr>
          <p:cNvPr id="6" name="Espace réservé du contenu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ésentation de l’équip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4" name="Espace réservé du texte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15" name="Espace réservé du texte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16" name="Espace réservé d’image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7" name="Espace réservé d’image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8" name="Espace réservé d’image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9" name="Espace réservé du texte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0" name="Espace réservé du texte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1" name="Espace réservé du texte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2" name="Espace réservé du texte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3" name="Espace réservé du texte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4" name="Espace réservé du texte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fr-FR" noProof="0"/>
              <a:t>Cliquez pour ajouter un titre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équipe au comple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Espace réservé du texte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2" name="Espace réservé du texte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36" name="Espace réservé du texte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7" name="Espace réservé du texte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38" name="Espace réservé du texte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9" name="Espace réservé du texte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40" name="Espace réservé du texte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41" name="Espace réservé du texte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62" name="Espace réservé d’image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63" name="Espace réservé du texte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64" name="Espace réservé du texte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68" name="Espace réservé du texte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69" name="Espace réservé du texte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0" name="Espace réservé du texte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71" name="Espace réservé du texte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2" name="Espace réservé du texte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73" name="Espace réservé du texte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8" name="Espace réservé d’image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0" name="Espace réservé d’image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2" name="Espace réservé d’image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4" name="Espace réservé d’image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6" name="Espace réservé d’image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8" name="Espace réservé d’image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0" name="Espace réservé d’image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2" name="Titr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fr-FR" noProof="0"/>
              <a:t>Cliquez pour ajouter un titre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emen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Espace réservé du texte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0" name="Espace réservé du texte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2" name="Espace réservé du texte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3" name="Espace réservé du texte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4" name="Espace réservé du texte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5" name="Espace réservé du texte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6" name="Espace réservé du texte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7" name="Espace réservé du texte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28" name="Espace réservé du texte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29" name="Espace réservé du texte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30" name="Espace réservé du texte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31" name="Titr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i sommes-nou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Espace réservé d’image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4" name="Espace réservé de la date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3" name="Titr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fr-FR" noProof="0"/>
              <a:t>Cliquez pour ajouter un titre</a:t>
            </a:r>
          </a:p>
        </p:txBody>
      </p:sp>
      <p:sp>
        <p:nvSpPr>
          <p:cNvPr id="11" name="Espace réservé du texte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fr-FR" noProof="0"/>
              <a:t>Cliquer pour ajouter du texte</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ynthèse">
    <p:spTree>
      <p:nvGrpSpPr>
        <p:cNvPr id="1" name=""/>
        <p:cNvGrpSpPr/>
        <p:nvPr/>
      </p:nvGrpSpPr>
      <p:grpSpPr>
        <a:xfrm>
          <a:off x="0" y="0"/>
          <a:ext cx="0" cy="0"/>
          <a:chOff x="0" y="0"/>
          <a:chExt cx="0" cy="0"/>
        </a:xfrm>
      </p:grpSpPr>
      <p:sp>
        <p:nvSpPr>
          <p:cNvPr id="6" name="Espace réservé d’image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fr-FR" noProof="0"/>
              <a:t>Cliquez ici pour ajouter une photo</a:t>
            </a:r>
          </a:p>
        </p:txBody>
      </p:sp>
      <p:sp>
        <p:nvSpPr>
          <p:cNvPr id="3" name="Espace réservé de la date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11" name="Titr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fr-FR" noProof="0"/>
              <a:t>Cliquez pour ajouter un titre</a:t>
            </a:r>
          </a:p>
        </p:txBody>
      </p:sp>
      <p:sp>
        <p:nvSpPr>
          <p:cNvPr id="8" name="Espace réservé du texte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fr-FR" noProof="0"/>
              <a:t>Cliquer pour ajouter du texte</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rci">
    <p:bg>
      <p:bgPr>
        <a:solidFill>
          <a:schemeClr val="tx1"/>
        </a:solidFill>
        <a:effectLst/>
      </p:bgPr>
    </p:bg>
    <p:spTree>
      <p:nvGrpSpPr>
        <p:cNvPr id="1" name=""/>
        <p:cNvGrpSpPr/>
        <p:nvPr/>
      </p:nvGrpSpPr>
      <p:grpSpPr>
        <a:xfrm>
          <a:off x="0" y="0"/>
          <a:ext cx="0" cy="0"/>
          <a:chOff x="0" y="0"/>
          <a:chExt cx="0" cy="0"/>
        </a:xfrm>
      </p:grpSpPr>
      <p:sp>
        <p:nvSpPr>
          <p:cNvPr id="6" name="Espace réservé d’image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fr-FR" noProof="0"/>
              <a:t>Cliquez ici pour ajouter une photo</a:t>
            </a:r>
          </a:p>
        </p:txBody>
      </p:sp>
      <p:sp>
        <p:nvSpPr>
          <p:cNvPr id="8" name="Espace réservé du texte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fr-FR" noProof="0" smtClean="0"/>
              <a:pPr/>
              <a:t>‹N°›</a:t>
            </a:fld>
            <a:endParaRPr lang="fr-FR" noProof="0"/>
          </a:p>
        </p:txBody>
      </p:sp>
      <p:sp>
        <p:nvSpPr>
          <p:cNvPr id="2" name="Titr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èm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Espace réservé de la date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3" name="Espace réservé d’image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fr-FR" noProof="0"/>
              <a:t>Cliquez pour ajouter une photo</a:t>
            </a:r>
          </a:p>
        </p:txBody>
      </p:sp>
      <p:sp>
        <p:nvSpPr>
          <p:cNvPr id="16" name="Espace réservé du texte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7" name="Espace réservé du texte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8" name="Espace réservé du texte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9" name="Espace réservé du texte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0" name="Espace réservé du texte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2" name="Espace réservé du texte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3" name="Espace réservé du texte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4" name="Espace réservé du texte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5" name="Espace réservé du texte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Espace réservé de la date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2" name="Espace réservé du texte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3" name="Espace réservé du texte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4" name="Espace réservé du texte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5" name="Espace réservé du texte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6" name="Espace réservé du texte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8" name="Espace réservé du texte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9" name="Espace réservé du texte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 name="Titr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ésentation du produit">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Espace réservé de la date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fr-FR" noProof="0"/>
              <a:t>06/08/20XX</a:t>
            </a:r>
          </a:p>
        </p:txBody>
      </p:sp>
      <p:sp>
        <p:nvSpPr>
          <p:cNvPr id="8" name="Espace réservé du pied de page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fr-FR" noProof="0"/>
              <a:t>PRÉSENTATION PROMOTIONNELLE</a:t>
            </a:r>
          </a:p>
        </p:txBody>
      </p:sp>
      <p:sp>
        <p:nvSpPr>
          <p:cNvPr id="9" name="Espace réservé du numéro de diapositive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35" name="Espace réservé du texte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36" name="Espace réservé du texte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7" name="Espace réservé du texte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8" name="Espace réservé du texte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9" name="Espace réservé du texte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40" name="Espace réservé du texte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41" name="Espace réservé du texte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42" name="Espace réservé du texte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 name="Titr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fr-FR" noProof="0"/>
              <a:t>Cliquez pour ajouter un titre</a:t>
            </a:r>
          </a:p>
        </p:txBody>
      </p:sp>
      <p:sp>
        <p:nvSpPr>
          <p:cNvPr id="4" name="Espace réservé d’image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r>
              <a:rPr lang="fr-FR" noProof="0"/>
              <a:t>Cliquez sur l'icône pour ajouter une image</a:t>
            </a:r>
          </a:p>
        </p:txBody>
      </p:sp>
      <p:sp>
        <p:nvSpPr>
          <p:cNvPr id="22" name="Espace réservé d’image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r>
              <a:rPr lang="fr-FR" noProof="0"/>
              <a:t>Cliquez sur l'icône pour ajouter une image</a:t>
            </a:r>
          </a:p>
        </p:txBody>
      </p:sp>
      <p:sp>
        <p:nvSpPr>
          <p:cNvPr id="24" name="Espace réservé d’image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r>
              <a:rPr lang="fr-FR" noProof="0"/>
              <a:t>Cliquez sur l'icône pour ajouter une image</a:t>
            </a:r>
          </a:p>
        </p:txBody>
      </p:sp>
      <p:sp>
        <p:nvSpPr>
          <p:cNvPr id="25" name="Espace réservé d’image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vantages du produit">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Espace réservé d’image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fr-FR" noProof="0"/>
              <a:t>Cliquez pour ajouter un titre</a:t>
            </a:r>
          </a:p>
        </p:txBody>
      </p:sp>
      <p:sp>
        <p:nvSpPr>
          <p:cNvPr id="9" name="Espace réservé du texte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ésentation de l’entreprise">
    <p:spTree>
      <p:nvGrpSpPr>
        <p:cNvPr id="1" name=""/>
        <p:cNvGrpSpPr/>
        <p:nvPr/>
      </p:nvGrpSpPr>
      <p:grpSpPr>
        <a:xfrm>
          <a:off x="0" y="0"/>
          <a:ext cx="0" cy="0"/>
          <a:chOff x="0" y="0"/>
          <a:chExt cx="0" cy="0"/>
        </a:xfrm>
      </p:grpSpPr>
      <p:sp>
        <p:nvSpPr>
          <p:cNvPr id="5" name="Espace réservé d’image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èle commercial">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Espace réservé d’image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fr-FR" noProof="0"/>
              <a:t>Cliquez pour ajouter un titre</a:t>
            </a:r>
          </a:p>
        </p:txBody>
      </p:sp>
      <p:sp>
        <p:nvSpPr>
          <p:cNvPr id="16" name="Espace réservé du texte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5" name="Espace réservé du texte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22" name="Espace réservé du texte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1" name="Espace réservé du texte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24" name="Espace réservé du texte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3" name="Espace réservé du texte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5" name="Espace réservé de la date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ue d’ensemble du marché">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Espace réservé de la date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0" name="Espace réservé du texte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sp>
        <p:nvSpPr>
          <p:cNvPr id="11" name="Espace réservé du texte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12" name="Espace réservé du texte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sp>
        <p:nvSpPr>
          <p:cNvPr id="13" name="Espace réservé du texte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cxnSp>
        <p:nvCxnSpPr>
          <p:cNvPr id="14" name="Connecteur droit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16" name="Espace réservé du texte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cxnSp>
        <p:nvCxnSpPr>
          <p:cNvPr id="26" name="Connecteur droit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fr-FR" noProof="0"/>
              <a:t>06/08/20XX</a:t>
            </a:r>
          </a:p>
        </p:txBody>
      </p:sp>
      <p:sp>
        <p:nvSpPr>
          <p:cNvPr id="5" name="Espace réservé du pied de page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fr-FR" noProof="0" smtClean="0"/>
              <a:pPr/>
              <a:t>‹N°›</a:t>
            </a:fld>
            <a:endParaRPr lang="fr-FR"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hyperlink" Target="https://www.python.org/" TargetMode="External"/><Relationship Id="rId5" Type="http://schemas.openxmlformats.org/officeDocument/2006/relationships/hyperlink" Target="https://opencv.org/" TargetMode="External"/><Relationship Id="rId4" Type="http://schemas.openxmlformats.org/officeDocument/2006/relationships/hyperlink" Target="https://fr.wikipedia.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Espace réservé d’image 76" descr="Femme portant des lunettes violettes affichant des données">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re 21">
            <a:extLst>
              <a:ext uri="{FF2B5EF4-FFF2-40B4-BE49-F238E27FC236}">
                <a16:creationId xmlns:a16="http://schemas.microsoft.com/office/drawing/2014/main" id="{115C523A-AC40-4CBA-9DF4-B287ED32185D}"/>
              </a:ext>
            </a:extLst>
          </p:cNvPr>
          <p:cNvSpPr>
            <a:spLocks noGrp="1"/>
          </p:cNvSpPr>
          <p:nvPr>
            <p:ph type="title"/>
          </p:nvPr>
        </p:nvSpPr>
        <p:spPr>
          <a:xfrm>
            <a:off x="6322979" y="1663434"/>
            <a:ext cx="5869021" cy="2003898"/>
          </a:xfrm>
        </p:spPr>
        <p:txBody>
          <a:bodyPr rtlCol="0"/>
          <a:lstStyle/>
          <a:p>
            <a:pPr algn="ctr" rtl="0"/>
            <a:r>
              <a:rPr lang="fr-FR" sz="3000" dirty="0"/>
              <a:t>Reconnaissance Faciale en Python</a:t>
            </a:r>
          </a:p>
        </p:txBody>
      </p:sp>
      <p:sp>
        <p:nvSpPr>
          <p:cNvPr id="17" name="Espace réservé du texte 16">
            <a:extLst>
              <a:ext uri="{FF2B5EF4-FFF2-40B4-BE49-F238E27FC236}">
                <a16:creationId xmlns:a16="http://schemas.microsoft.com/office/drawing/2014/main" id="{75B1C734-42CB-4311-8905-2F41D09107C7}"/>
              </a:ext>
            </a:extLst>
          </p:cNvPr>
          <p:cNvSpPr>
            <a:spLocks noGrp="1"/>
          </p:cNvSpPr>
          <p:nvPr>
            <p:ph type="body" sz="quarter" idx="15"/>
          </p:nvPr>
        </p:nvSpPr>
        <p:spPr>
          <a:xfrm>
            <a:off x="6976373" y="3004920"/>
            <a:ext cx="4925188" cy="339247"/>
          </a:xfrm>
        </p:spPr>
        <p:txBody>
          <a:bodyPr rtlCol="0">
            <a:normAutofit fontScale="85000" lnSpcReduction="20000"/>
          </a:bodyPr>
          <a:lstStyle/>
          <a:p>
            <a:pPr rtl="0"/>
            <a:r>
              <a:rPr lang="fr-FR" dirty="0"/>
              <a:t>Réalisé par : Nader Ben </a:t>
            </a:r>
            <a:r>
              <a:rPr lang="fr-FR" dirty="0" err="1"/>
              <a:t>Nejma</a:t>
            </a:r>
            <a:endParaRPr lang="fr-FR" dirty="0"/>
          </a:p>
        </p:txBody>
      </p:sp>
      <p:sp>
        <p:nvSpPr>
          <p:cNvPr id="2" name="ZoneTexte 1">
            <a:extLst>
              <a:ext uri="{FF2B5EF4-FFF2-40B4-BE49-F238E27FC236}">
                <a16:creationId xmlns:a16="http://schemas.microsoft.com/office/drawing/2014/main" id="{E536D2DE-6481-5A4D-1631-D05271E31CF3}"/>
              </a:ext>
            </a:extLst>
          </p:cNvPr>
          <p:cNvSpPr txBox="1"/>
          <p:nvPr/>
        </p:nvSpPr>
        <p:spPr>
          <a:xfrm>
            <a:off x="6976373" y="3335534"/>
            <a:ext cx="2097822" cy="646331"/>
          </a:xfrm>
          <a:prstGeom prst="rect">
            <a:avLst/>
          </a:prstGeom>
          <a:noFill/>
        </p:spPr>
        <p:txBody>
          <a:bodyPr wrap="square" rtlCol="0">
            <a:spAutoFit/>
          </a:bodyPr>
          <a:lstStyle/>
          <a:p>
            <a:r>
              <a:rPr lang="fr-FR" dirty="0">
                <a:solidFill>
                  <a:schemeClr val="accent6">
                    <a:lumMod val="75000"/>
                  </a:schemeClr>
                </a:solidFill>
              </a:rPr>
              <a:t>Le : 06/01/2023</a:t>
            </a:r>
          </a:p>
          <a:p>
            <a:endParaRPr lang="fr-TN" dirty="0">
              <a:solidFill>
                <a:schemeClr val="accent6">
                  <a:lumMod val="75000"/>
                </a:schemeClr>
              </a:solidFill>
            </a:endParaRP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Espace réservé d’image 26" descr="Main de robot et main humaine touchant presque leur index">
            <a:extLst>
              <a:ext uri="{FF2B5EF4-FFF2-40B4-BE49-F238E27FC236}">
                <a16:creationId xmlns:a16="http://schemas.microsoft.com/office/drawing/2014/main" id="{99832064-71DC-4D4A-BF64-B140BE0DBC62}"/>
              </a:ext>
              <a:ext uri="{C183D7F6-B498-43B3-948B-1728B52AA6E4}">
                <adec:decorative xmlns:adec="http://schemas.microsoft.com/office/drawing/2017/decorative" val="0"/>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0"/>
            <a:ext cx="12192000" cy="6858000"/>
          </a:xfrm>
        </p:spPr>
      </p:pic>
      <p:sp>
        <p:nvSpPr>
          <p:cNvPr id="7" name="Titre 6">
            <a:extLst>
              <a:ext uri="{FF2B5EF4-FFF2-40B4-BE49-F238E27FC236}">
                <a16:creationId xmlns:a16="http://schemas.microsoft.com/office/drawing/2014/main" id="{7A8DDD42-D29D-4ECB-A465-13EFA049E83C}"/>
              </a:ext>
            </a:extLst>
          </p:cNvPr>
          <p:cNvSpPr>
            <a:spLocks noGrp="1"/>
          </p:cNvSpPr>
          <p:nvPr>
            <p:ph type="title"/>
          </p:nvPr>
        </p:nvSpPr>
        <p:spPr>
          <a:xfrm>
            <a:off x="1403350" y="889687"/>
            <a:ext cx="9385300" cy="1949616"/>
          </a:xfrm>
        </p:spPr>
        <p:txBody>
          <a:bodyPr rtlCol="0"/>
          <a:lstStyle/>
          <a:p>
            <a:pPr rtl="0"/>
            <a:r>
              <a:rPr lang="fr-FR" dirty="0"/>
              <a:t>Présentation du L’application</a:t>
            </a:r>
          </a:p>
        </p:txBody>
      </p:sp>
    </p:spTree>
    <p:extLst>
      <p:ext uri="{BB962C8B-B14F-4D97-AF65-F5344CB8AC3E}">
        <p14:creationId xmlns:p14="http://schemas.microsoft.com/office/powerpoint/2010/main" val="2093948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Espace réservé d’image 18" descr="Femme regardant un écran avec de petite écritures et des graphiques flottants">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5011738" y="0"/>
            <a:ext cx="7196930" cy="6867376"/>
          </a:xfrm>
        </p:spPr>
      </p:pic>
      <p:sp>
        <p:nvSpPr>
          <p:cNvPr id="23" name="Titre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a:blipFill dpi="0" rotWithShape="1">
            <a:blip r:embed="rId4">
              <a:alphaModFix amt="80000"/>
            </a:blip>
            <a:srcRect/>
            <a:tile tx="0" ty="0" sx="100000" sy="100000" flip="none" algn="tl"/>
          </a:blipFill>
          <a:ln>
            <a:noFill/>
          </a:ln>
        </p:spPr>
        <p:txBody>
          <a:bodyPr rtlCol="0"/>
          <a:lstStyle/>
          <a:p>
            <a:pPr rtl="0"/>
            <a:r>
              <a:rPr lang="fr-FR" dirty="0"/>
              <a:t>Etapes d’exécution</a:t>
            </a:r>
          </a:p>
        </p:txBody>
      </p:sp>
      <p:sp>
        <p:nvSpPr>
          <p:cNvPr id="13" name="Espace réservé du texte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rtlCol="0"/>
          <a:lstStyle/>
          <a:p>
            <a:pPr rtl="0"/>
            <a:r>
              <a:rPr lang="fr-FR" dirty="0"/>
              <a:t>Apprentissage</a:t>
            </a:r>
          </a:p>
        </p:txBody>
      </p:sp>
      <p:sp>
        <p:nvSpPr>
          <p:cNvPr id="30" name="Espace réservé du texte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rtlCol="0">
            <a:normAutofit lnSpcReduction="10000"/>
          </a:bodyPr>
          <a:lstStyle/>
          <a:p>
            <a:pPr rtl="0"/>
            <a:r>
              <a:rPr lang="fr-FR" dirty="0"/>
              <a:t>L’application charge tout d’abord la bibliothèque des visages et noms correspondants identifiés initialement dans une liste numérisé </a:t>
            </a:r>
          </a:p>
        </p:txBody>
      </p:sp>
      <p:sp>
        <p:nvSpPr>
          <p:cNvPr id="15" name="Espace réservé du texte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rtlCol="0"/>
          <a:lstStyle/>
          <a:p>
            <a:pPr rtl="0"/>
            <a:r>
              <a:rPr lang="fr-FR" dirty="0"/>
              <a:t>Capture</a:t>
            </a:r>
          </a:p>
        </p:txBody>
      </p:sp>
      <p:sp>
        <p:nvSpPr>
          <p:cNvPr id="31" name="Espace réservé du texte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958076"/>
          </a:xfrm>
        </p:spPr>
        <p:txBody>
          <a:bodyPr rtlCol="0">
            <a:normAutofit/>
          </a:bodyPr>
          <a:lstStyle/>
          <a:p>
            <a:pPr rtl="0"/>
            <a:r>
              <a:rPr lang="fr-FR" dirty="0"/>
              <a:t>En suite elle capture une image de la caméra, l’analyse et en extrait les visages présents avec leurs</a:t>
            </a:r>
          </a:p>
        </p:txBody>
      </p:sp>
      <p:sp>
        <p:nvSpPr>
          <p:cNvPr id="17" name="Espace réservé du texte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rtlCol="0"/>
          <a:lstStyle/>
          <a:p>
            <a:pPr rtl="0"/>
            <a:r>
              <a:rPr lang="fr-FR" dirty="0"/>
              <a:t>Prédiction</a:t>
            </a:r>
          </a:p>
        </p:txBody>
      </p:sp>
      <p:sp>
        <p:nvSpPr>
          <p:cNvPr id="32" name="Espace réservé du texte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869350" cy="663570"/>
          </a:xfrm>
        </p:spPr>
        <p:txBody>
          <a:bodyPr rtlCol="0">
            <a:normAutofit fontScale="92500" lnSpcReduction="20000"/>
          </a:bodyPr>
          <a:lstStyle/>
          <a:p>
            <a:pPr rtl="0"/>
            <a:r>
              <a:rPr lang="fr-FR" dirty="0"/>
              <a:t>En fin elle identifie les visages selon la bibliothèque déjà enregistrée et affiche leurs noms utilisant un rapprochement des distances et choix de l’optimal </a:t>
            </a:r>
          </a:p>
        </p:txBody>
      </p:sp>
      <p:sp>
        <p:nvSpPr>
          <p:cNvPr id="4" name="Espace réservé de la date 3">
            <a:extLst>
              <a:ext uri="{FF2B5EF4-FFF2-40B4-BE49-F238E27FC236}">
                <a16:creationId xmlns:a16="http://schemas.microsoft.com/office/drawing/2014/main" id="{5F545101-439C-477B-AE6C-F073A8313C33}"/>
              </a:ext>
            </a:extLst>
          </p:cNvPr>
          <p:cNvSpPr>
            <a:spLocks noGrp="1"/>
          </p:cNvSpPr>
          <p:nvPr>
            <p:ph type="dt" sz="half" idx="10"/>
          </p:nvPr>
        </p:nvSpPr>
        <p:spPr>
          <a:xfrm>
            <a:off x="838200" y="6356350"/>
            <a:ext cx="2743200" cy="365125"/>
          </a:xfrm>
        </p:spPr>
        <p:txBody>
          <a:bodyPr rtlCol="0"/>
          <a:lstStyle/>
          <a:p>
            <a:pPr rtl="0"/>
            <a:r>
              <a:rPr lang="fr-FR" dirty="0"/>
              <a:t>06/01/2023</a:t>
            </a:r>
          </a:p>
        </p:txBody>
      </p:sp>
      <p:sp>
        <p:nvSpPr>
          <p:cNvPr id="5" name="Espace réservé du pied de page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rtlCol="0"/>
          <a:lstStyle/>
          <a:p>
            <a:pPr rtl="0"/>
            <a:r>
              <a:rPr lang="fr-FR"/>
              <a:t>PRÉSENTATION PROMOTIONNELLE</a:t>
            </a:r>
          </a:p>
        </p:txBody>
      </p:sp>
      <p:sp>
        <p:nvSpPr>
          <p:cNvPr id="6" name="Espace réservé du numéro de diapositive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11</a:t>
            </a:fld>
            <a:endParaRPr lang="fr-FR"/>
          </a:p>
        </p:txBody>
      </p:sp>
    </p:spTree>
    <p:extLst>
      <p:ext uri="{BB962C8B-B14F-4D97-AF65-F5344CB8AC3E}">
        <p14:creationId xmlns:p14="http://schemas.microsoft.com/office/powerpoint/2010/main" val="367869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re 42">
            <a:extLst>
              <a:ext uri="{FF2B5EF4-FFF2-40B4-BE49-F238E27FC236}">
                <a16:creationId xmlns:a16="http://schemas.microsoft.com/office/drawing/2014/main" id="{F5B4A0FC-ADD0-4E64-B8C2-69CCEE2F5AF6}"/>
              </a:ext>
            </a:extLst>
          </p:cNvPr>
          <p:cNvSpPr>
            <a:spLocks noGrp="1"/>
          </p:cNvSpPr>
          <p:nvPr>
            <p:ph type="title"/>
          </p:nvPr>
        </p:nvSpPr>
        <p:spPr>
          <a:xfrm>
            <a:off x="729015" y="1643321"/>
            <a:ext cx="9142773" cy="466344"/>
          </a:xfrm>
        </p:spPr>
        <p:txBody>
          <a:bodyPr rtlCol="0"/>
          <a:lstStyle/>
          <a:p>
            <a:pPr rtl="0"/>
            <a:r>
              <a:rPr lang="fr-FR" sz="2800" i="0" u="none" strike="noStrike" kern="1200" cap="all" spc="400" normalizeH="0" dirty="0">
                <a:ln w="19050">
                  <a:solidFill>
                    <a:schemeClr val="accent5"/>
                  </a:solidFill>
                </a:ln>
                <a:noFill/>
                <a:effectLst/>
                <a:uLnTx/>
                <a:uFillTx/>
                <a:ea typeface="+mn-ea"/>
              </a:rPr>
              <a:t>Fonctionnalités Annexes :</a:t>
            </a:r>
            <a:endParaRPr lang="fr-FR" dirty="0"/>
          </a:p>
        </p:txBody>
      </p:sp>
      <p:sp>
        <p:nvSpPr>
          <p:cNvPr id="4" name="Espace réservé du texte 3">
            <a:extLst>
              <a:ext uri="{FF2B5EF4-FFF2-40B4-BE49-F238E27FC236}">
                <a16:creationId xmlns:a16="http://schemas.microsoft.com/office/drawing/2014/main" id="{2BE9939B-FA21-4FA1-A5DB-10BED2CBB0F7}"/>
              </a:ext>
            </a:extLst>
          </p:cNvPr>
          <p:cNvSpPr>
            <a:spLocks noGrp="1"/>
          </p:cNvSpPr>
          <p:nvPr>
            <p:ph type="body" sz="quarter" idx="14"/>
          </p:nvPr>
        </p:nvSpPr>
        <p:spPr>
          <a:xfrm>
            <a:off x="858315" y="2806964"/>
            <a:ext cx="3035881" cy="991689"/>
          </a:xfrm>
        </p:spPr>
        <p:txBody>
          <a:bodyPr rtlCol="0">
            <a:normAutofit fontScale="62500" lnSpcReduction="20000"/>
          </a:bodyPr>
          <a:lstStyle/>
          <a:p>
            <a:pPr algn="ctr" rtl="0"/>
            <a:r>
              <a:rPr lang="fr-FR" dirty="0"/>
              <a:t>Menu interactive</a:t>
            </a:r>
          </a:p>
        </p:txBody>
      </p:sp>
      <p:sp>
        <p:nvSpPr>
          <p:cNvPr id="5" name="Espace réservé du texte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2117891"/>
          </a:xfrm>
        </p:spPr>
        <p:txBody>
          <a:bodyPr rtlCol="0"/>
          <a:lstStyle/>
          <a:p>
            <a:pPr algn="l" rtl="0"/>
            <a:r>
              <a:rPr lang="fr-FR" dirty="0"/>
              <a:t>Un menu clavier est ajouter pour faciliter la manipulation de l’application</a:t>
            </a:r>
          </a:p>
        </p:txBody>
      </p:sp>
      <p:sp>
        <p:nvSpPr>
          <p:cNvPr id="8" name="Espace réservé du texte 7">
            <a:extLst>
              <a:ext uri="{FF2B5EF4-FFF2-40B4-BE49-F238E27FC236}">
                <a16:creationId xmlns:a16="http://schemas.microsoft.com/office/drawing/2014/main" id="{1D0370D4-F190-42D8-9B6E-CD2F019E9759}"/>
              </a:ext>
            </a:extLst>
          </p:cNvPr>
          <p:cNvSpPr>
            <a:spLocks noGrp="1"/>
          </p:cNvSpPr>
          <p:nvPr>
            <p:ph type="body" sz="quarter" idx="24"/>
          </p:nvPr>
        </p:nvSpPr>
        <p:spPr>
          <a:xfrm>
            <a:off x="4581330" y="2806964"/>
            <a:ext cx="3433665" cy="991689"/>
          </a:xfrm>
        </p:spPr>
        <p:txBody>
          <a:bodyPr rtlCol="0">
            <a:noAutofit/>
          </a:bodyPr>
          <a:lstStyle/>
          <a:p>
            <a:pPr algn="ctr" rtl="0"/>
            <a:r>
              <a:rPr lang="fr-FR" sz="2200" dirty="0"/>
              <a:t>Journalisation fichier</a:t>
            </a:r>
          </a:p>
        </p:txBody>
      </p:sp>
      <p:sp>
        <p:nvSpPr>
          <p:cNvPr id="6" name="Espace réservé du texte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2117891"/>
          </a:xfrm>
        </p:spPr>
        <p:txBody>
          <a:bodyPr rtlCol="0">
            <a:normAutofit/>
          </a:bodyPr>
          <a:lstStyle/>
          <a:p>
            <a:pPr algn="l" rtl="0"/>
            <a:r>
              <a:rPr lang="fr-FR" dirty="0"/>
              <a:t>A chaque présence ou sortie d’un personnage de la zone de capture, une ligne de journal est ajouté dans un fichier LOG​</a:t>
            </a:r>
          </a:p>
        </p:txBody>
      </p:sp>
      <p:sp>
        <p:nvSpPr>
          <p:cNvPr id="9" name="Espace réservé du texte 8">
            <a:extLst>
              <a:ext uri="{FF2B5EF4-FFF2-40B4-BE49-F238E27FC236}">
                <a16:creationId xmlns:a16="http://schemas.microsoft.com/office/drawing/2014/main" id="{54617D84-E4AF-4684-828C-7122D1E9D012}"/>
              </a:ext>
            </a:extLst>
          </p:cNvPr>
          <p:cNvSpPr>
            <a:spLocks noGrp="1"/>
          </p:cNvSpPr>
          <p:nvPr>
            <p:ph type="body" sz="quarter" idx="25"/>
          </p:nvPr>
        </p:nvSpPr>
        <p:spPr>
          <a:xfrm>
            <a:off x="8341567" y="2806964"/>
            <a:ext cx="3291734" cy="991689"/>
          </a:xfrm>
        </p:spPr>
        <p:txBody>
          <a:bodyPr rtlCol="0">
            <a:normAutofit fontScale="62500" lnSpcReduction="20000"/>
          </a:bodyPr>
          <a:lstStyle/>
          <a:p>
            <a:pPr algn="ctr" rtl="0"/>
            <a:r>
              <a:rPr lang="fr-FR" dirty="0"/>
              <a:t>Alimentation temps réel</a:t>
            </a:r>
          </a:p>
        </p:txBody>
      </p:sp>
      <p:sp>
        <p:nvSpPr>
          <p:cNvPr id="7" name="Espace réservé du texte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2117891"/>
          </a:xfrm>
        </p:spPr>
        <p:txBody>
          <a:bodyPr rtlCol="0">
            <a:normAutofit/>
          </a:bodyPr>
          <a:lstStyle/>
          <a:p>
            <a:pPr algn="l" rtl="0"/>
            <a:r>
              <a:rPr lang="fr-FR" dirty="0"/>
              <a:t>Quand une nouvelle personne est introduite dans ​la zone, l’utilisateur peut l’introduire dans l’apprentissage de l’application</a:t>
            </a:r>
          </a:p>
        </p:txBody>
      </p:sp>
      <p:sp>
        <p:nvSpPr>
          <p:cNvPr id="11" name="Espace réservé de la date 10">
            <a:extLst>
              <a:ext uri="{FF2B5EF4-FFF2-40B4-BE49-F238E27FC236}">
                <a16:creationId xmlns:a16="http://schemas.microsoft.com/office/drawing/2014/main" id="{7032CAE6-162A-406E-ADF7-B962187DD4EB}"/>
              </a:ext>
            </a:extLst>
          </p:cNvPr>
          <p:cNvSpPr>
            <a:spLocks noGrp="1"/>
          </p:cNvSpPr>
          <p:nvPr>
            <p:ph type="dt" sz="half" idx="10"/>
          </p:nvPr>
        </p:nvSpPr>
        <p:spPr>
          <a:xfrm>
            <a:off x="838200" y="6356350"/>
            <a:ext cx="2743200" cy="365125"/>
          </a:xfrm>
        </p:spPr>
        <p:txBody>
          <a:bodyPr rtlCol="0"/>
          <a:lstStyle/>
          <a:p>
            <a:pPr rtl="0"/>
            <a:r>
              <a:rPr lang="fr-FR" dirty="0"/>
              <a:t>06/01/2023</a:t>
            </a:r>
          </a:p>
        </p:txBody>
      </p:sp>
      <p:sp>
        <p:nvSpPr>
          <p:cNvPr id="12" name="Espace réservé du pied de page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rtlCol="0"/>
          <a:lstStyle/>
          <a:p>
            <a:pPr rtl="0"/>
            <a:r>
              <a:rPr lang="fr-FR" dirty="0"/>
              <a:t>PRÉSENTATION PROMOTIONNELLE</a:t>
            </a:r>
          </a:p>
        </p:txBody>
      </p:sp>
      <p:sp>
        <p:nvSpPr>
          <p:cNvPr id="13" name="Espace réservé du numéro de diapositive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12</a:t>
            </a:fld>
            <a:endParaRPr lang="fr-FR"/>
          </a:p>
        </p:txBody>
      </p:sp>
    </p:spTree>
    <p:extLst>
      <p:ext uri="{BB962C8B-B14F-4D97-AF65-F5344CB8AC3E}">
        <p14:creationId xmlns:p14="http://schemas.microsoft.com/office/powerpoint/2010/main" val="3094425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image 7" descr="Femme regardant un écran avec de petite écritures et des graphiques flottants">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p:spPr>
      </p:pic>
      <p:sp>
        <p:nvSpPr>
          <p:cNvPr id="20" name="Titre 19">
            <a:extLst>
              <a:ext uri="{FF2B5EF4-FFF2-40B4-BE49-F238E27FC236}">
                <a16:creationId xmlns:a16="http://schemas.microsoft.com/office/drawing/2014/main" id="{940324F9-ABF9-4A46-B5E4-21164FADAD0C}"/>
              </a:ext>
            </a:extLst>
          </p:cNvPr>
          <p:cNvSpPr>
            <a:spLocks noGrp="1"/>
          </p:cNvSpPr>
          <p:nvPr>
            <p:ph type="title"/>
          </p:nvPr>
        </p:nvSpPr>
        <p:spPr/>
        <p:txBody>
          <a:bodyPr rtlCol="0"/>
          <a:lstStyle/>
          <a:p>
            <a:pPr rtl="0"/>
            <a:r>
              <a:rPr lang="fr-FR"/>
              <a:t>Synthèse</a:t>
            </a:r>
          </a:p>
        </p:txBody>
      </p:sp>
      <p:sp>
        <p:nvSpPr>
          <p:cNvPr id="11" name="Espace réservé du texte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817872" cy="2616260"/>
          </a:xfrm>
        </p:spPr>
        <p:txBody>
          <a:bodyPr rtlCol="0"/>
          <a:lstStyle/>
          <a:p>
            <a:pPr rtl="0"/>
            <a:r>
              <a:rPr lang="fr-FR" sz="1300" dirty="0"/>
              <a:t>Cette application réalise les basiques de l’intelligence artificielle qui est basé sur l’apprentissage et la prédiction selon un modèle présenté en convertissant les données brute (analogiques) en données calculable par une représentation mathématique,</a:t>
            </a:r>
          </a:p>
        </p:txBody>
      </p:sp>
      <p:sp>
        <p:nvSpPr>
          <p:cNvPr id="14" name="Espace réservé de la date 13">
            <a:extLst>
              <a:ext uri="{FF2B5EF4-FFF2-40B4-BE49-F238E27FC236}">
                <a16:creationId xmlns:a16="http://schemas.microsoft.com/office/drawing/2014/main" id="{0AAA33AC-E039-49B8-9D53-D790DEF7EB2B}"/>
              </a:ext>
            </a:extLst>
          </p:cNvPr>
          <p:cNvSpPr>
            <a:spLocks noGrp="1"/>
          </p:cNvSpPr>
          <p:nvPr>
            <p:ph type="dt" sz="half" idx="10"/>
          </p:nvPr>
        </p:nvSpPr>
        <p:spPr>
          <a:xfrm>
            <a:off x="838200" y="6356350"/>
            <a:ext cx="2743200" cy="365125"/>
          </a:xfrm>
        </p:spPr>
        <p:txBody>
          <a:bodyPr rtlCol="0"/>
          <a:lstStyle/>
          <a:p>
            <a:r>
              <a:rPr lang="fr-FR" dirty="0"/>
              <a:t>06/01/2023</a:t>
            </a:r>
          </a:p>
        </p:txBody>
      </p:sp>
      <p:sp>
        <p:nvSpPr>
          <p:cNvPr id="15" name="Espace réservé du pied de page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rtlCol="0"/>
          <a:lstStyle/>
          <a:p>
            <a:pPr rtl="0"/>
            <a:r>
              <a:rPr lang="fr-FR"/>
              <a:t>PRÉSENTATION PROMOTIONNELLE</a:t>
            </a:r>
          </a:p>
        </p:txBody>
      </p:sp>
      <p:sp>
        <p:nvSpPr>
          <p:cNvPr id="16" name="Espace réservé du numéro de diapositive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13</a:t>
            </a:fld>
            <a:endParaRPr lang="fr-FR"/>
          </a:p>
        </p:txBody>
      </p:sp>
    </p:spTree>
    <p:extLst>
      <p:ext uri="{BB962C8B-B14F-4D97-AF65-F5344CB8AC3E}">
        <p14:creationId xmlns:p14="http://schemas.microsoft.com/office/powerpoint/2010/main" val="198784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FE60C9E5-E020-489F-8A9F-BCBE2A0C3BBC}"/>
              </a:ext>
            </a:extLst>
          </p:cNvPr>
          <p:cNvSpPr>
            <a:spLocks noGrp="1"/>
          </p:cNvSpPr>
          <p:nvPr>
            <p:ph type="title"/>
          </p:nvPr>
        </p:nvSpPr>
        <p:spPr/>
        <p:txBody>
          <a:bodyPr rtlCol="0"/>
          <a:lstStyle/>
          <a:p>
            <a:pPr rtl="0"/>
            <a:r>
              <a:rPr lang="fr-FR"/>
              <a:t>Merci</a:t>
            </a:r>
          </a:p>
        </p:txBody>
      </p:sp>
      <p:sp>
        <p:nvSpPr>
          <p:cNvPr id="9" name="Espace réservé du texte 8">
            <a:extLst>
              <a:ext uri="{FF2B5EF4-FFF2-40B4-BE49-F238E27FC236}">
                <a16:creationId xmlns:a16="http://schemas.microsoft.com/office/drawing/2014/main" id="{0D4FE13D-FAFA-49AC-A113-E917401DD9C2}"/>
              </a:ext>
            </a:extLst>
          </p:cNvPr>
          <p:cNvSpPr>
            <a:spLocks noGrp="1"/>
          </p:cNvSpPr>
          <p:nvPr>
            <p:ph type="body" sz="quarter" idx="15"/>
          </p:nvPr>
        </p:nvSpPr>
        <p:spPr>
          <a:xfrm>
            <a:off x="7465112" y="2326705"/>
            <a:ext cx="4114592" cy="2212496"/>
          </a:xfrm>
        </p:spPr>
        <p:txBody>
          <a:bodyPr rtlCol="0"/>
          <a:lstStyle/>
          <a:p>
            <a:pPr rtl="0"/>
            <a:r>
              <a:rPr lang="fr-FR" dirty="0"/>
              <a:t>Nader BEN NEJMA</a:t>
            </a:r>
          </a:p>
          <a:p>
            <a:pPr rtl="0"/>
            <a:r>
              <a:rPr lang="fr-FR" dirty="0"/>
              <a:t>+216 22 157 930</a:t>
            </a:r>
          </a:p>
          <a:p>
            <a:pPr rtl="0"/>
            <a:r>
              <a:rPr lang="fr-FR" dirty="0"/>
              <a:t>n.bennejma20110@pi.tn</a:t>
            </a:r>
          </a:p>
        </p:txBody>
      </p:sp>
      <p:sp>
        <p:nvSpPr>
          <p:cNvPr id="10" name="Espace réservé de la date 9">
            <a:extLst>
              <a:ext uri="{FF2B5EF4-FFF2-40B4-BE49-F238E27FC236}">
                <a16:creationId xmlns:a16="http://schemas.microsoft.com/office/drawing/2014/main" id="{66152713-A6DC-4A10-9404-2F7F1F4B1AB9}"/>
              </a:ext>
            </a:extLst>
          </p:cNvPr>
          <p:cNvSpPr>
            <a:spLocks noGrp="1"/>
          </p:cNvSpPr>
          <p:nvPr>
            <p:ph type="dt" sz="half" idx="10"/>
          </p:nvPr>
        </p:nvSpPr>
        <p:spPr>
          <a:xfrm>
            <a:off x="838200" y="6356350"/>
            <a:ext cx="2743200" cy="365125"/>
          </a:xfrm>
        </p:spPr>
        <p:txBody>
          <a:bodyPr rtlCol="0"/>
          <a:lstStyle/>
          <a:p>
            <a:r>
              <a:rPr lang="fr-FR" dirty="0"/>
              <a:t>06/01/2023</a:t>
            </a:r>
          </a:p>
        </p:txBody>
      </p:sp>
      <p:sp>
        <p:nvSpPr>
          <p:cNvPr id="11" name="Espace réservé du pied de page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rtlCol="0"/>
          <a:lstStyle/>
          <a:p>
            <a:pPr rtl="0"/>
            <a:r>
              <a:rPr lang="fr-FR"/>
              <a:t>PRÉSENTATION PROMOTIONNELLE</a:t>
            </a:r>
          </a:p>
        </p:txBody>
      </p:sp>
      <p:sp>
        <p:nvSpPr>
          <p:cNvPr id="12" name="Espace réservé du numéro de diapositive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14</a:t>
            </a:fld>
            <a:endParaRPr lang="fr-FR"/>
          </a:p>
        </p:txBody>
      </p:sp>
      <p:pic>
        <p:nvPicPr>
          <p:cNvPr id="13" name="Image 12">
            <a:extLst>
              <a:ext uri="{FF2B5EF4-FFF2-40B4-BE49-F238E27FC236}">
                <a16:creationId xmlns:a16="http://schemas.microsoft.com/office/drawing/2014/main" id="{E6ED8C46-BB20-8288-C7A8-D344CEFD52FB}"/>
              </a:ext>
            </a:extLst>
          </p:cNvPr>
          <p:cNvPicPr>
            <a:picLocks noChangeAspect="1"/>
          </p:cNvPicPr>
          <p:nvPr/>
        </p:nvPicPr>
        <p:blipFill>
          <a:blip r:embed="rId3"/>
          <a:stretch>
            <a:fillRect/>
          </a:stretch>
        </p:blipFill>
        <p:spPr>
          <a:xfrm>
            <a:off x="979715" y="643978"/>
            <a:ext cx="5985726" cy="5697949"/>
          </a:xfrm>
          <a:prstGeom prst="rect">
            <a:avLst/>
          </a:prstGeom>
        </p:spPr>
      </p:pic>
      <p:sp>
        <p:nvSpPr>
          <p:cNvPr id="16" name="ZoneTexte 15">
            <a:extLst>
              <a:ext uri="{FF2B5EF4-FFF2-40B4-BE49-F238E27FC236}">
                <a16:creationId xmlns:a16="http://schemas.microsoft.com/office/drawing/2014/main" id="{875E5FB0-CD48-8D4A-0679-304F7DCABAD7}"/>
              </a:ext>
            </a:extLst>
          </p:cNvPr>
          <p:cNvSpPr txBox="1"/>
          <p:nvPr/>
        </p:nvSpPr>
        <p:spPr>
          <a:xfrm>
            <a:off x="7452360" y="4424516"/>
            <a:ext cx="4469045" cy="1477328"/>
          </a:xfrm>
          <a:prstGeom prst="rect">
            <a:avLst/>
          </a:prstGeom>
          <a:noFill/>
        </p:spPr>
        <p:txBody>
          <a:bodyPr wrap="square" rtlCol="0">
            <a:spAutoFit/>
          </a:bodyPr>
          <a:lstStyle/>
          <a:p>
            <a:r>
              <a:rPr lang="fr-FR" dirty="0">
                <a:solidFill>
                  <a:schemeClr val="accent6">
                    <a:lumMod val="75000"/>
                  </a:schemeClr>
                </a:solidFill>
              </a:rPr>
              <a:t>Références:</a:t>
            </a:r>
          </a:p>
          <a:p>
            <a:r>
              <a:rPr lang="en-US" dirty="0">
                <a:solidFill>
                  <a:schemeClr val="accent6">
                    <a:lumMod val="75000"/>
                  </a:schemeClr>
                </a:solidFill>
                <a:hlinkClick r:id="rId4"/>
              </a:rPr>
              <a:t>https://fr.wikipedia.org/</a:t>
            </a:r>
            <a:endParaRPr lang="fr-FR" dirty="0">
              <a:solidFill>
                <a:schemeClr val="accent6">
                  <a:lumMod val="75000"/>
                </a:schemeClr>
              </a:solidFill>
            </a:endParaRPr>
          </a:p>
          <a:p>
            <a:r>
              <a:rPr lang="en-US" dirty="0">
                <a:solidFill>
                  <a:schemeClr val="accent6">
                    <a:lumMod val="75000"/>
                  </a:schemeClr>
                </a:solidFill>
                <a:hlinkClick r:id="rId5"/>
              </a:rPr>
              <a:t>https://opencv.org/</a:t>
            </a:r>
            <a:endParaRPr lang="fr-FR" dirty="0">
              <a:solidFill>
                <a:schemeClr val="accent6">
                  <a:lumMod val="75000"/>
                </a:schemeClr>
              </a:solidFill>
            </a:endParaRPr>
          </a:p>
          <a:p>
            <a:r>
              <a:rPr lang="en-US" dirty="0">
                <a:solidFill>
                  <a:schemeClr val="accent6">
                    <a:lumMod val="75000"/>
                  </a:schemeClr>
                </a:solidFill>
                <a:hlinkClick r:id="rId6"/>
              </a:rPr>
              <a:t>https://www.python.org/</a:t>
            </a:r>
            <a:endParaRPr lang="fr-FR" dirty="0">
              <a:solidFill>
                <a:schemeClr val="accent6">
                  <a:lumMod val="75000"/>
                </a:schemeClr>
              </a:solidFill>
            </a:endParaRPr>
          </a:p>
          <a:p>
            <a:endParaRPr lang="fr-TN" dirty="0">
              <a:solidFill>
                <a:schemeClr val="accent6">
                  <a:lumMod val="75000"/>
                </a:schemeClr>
              </a:solidFill>
            </a:endParaRPr>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pour une image  1">
            <a:extLst>
              <a:ext uri="{FF2B5EF4-FFF2-40B4-BE49-F238E27FC236}">
                <a16:creationId xmlns:a16="http://schemas.microsoft.com/office/drawing/2014/main" id="{4F922041-9D7E-3815-07F0-E79998A25FFE}"/>
              </a:ext>
            </a:extLst>
          </p:cNvPr>
          <p:cNvSpPr>
            <a:spLocks noGrp="1"/>
          </p:cNvSpPr>
          <p:nvPr>
            <p:ph type="pic" sz="quarter" idx="14"/>
          </p:nvPr>
        </p:nvSpPr>
        <p:spPr/>
      </p:sp>
      <p:sp>
        <p:nvSpPr>
          <p:cNvPr id="3" name="Espace réservé pour une image  2">
            <a:extLst>
              <a:ext uri="{FF2B5EF4-FFF2-40B4-BE49-F238E27FC236}">
                <a16:creationId xmlns:a16="http://schemas.microsoft.com/office/drawing/2014/main" id="{EF98C197-EA14-3C24-7CCC-58130171E0CB}"/>
              </a:ext>
            </a:extLst>
          </p:cNvPr>
          <p:cNvSpPr>
            <a:spLocks noGrp="1"/>
          </p:cNvSpPr>
          <p:nvPr>
            <p:ph type="pic" sz="quarter" idx="13"/>
          </p:nvPr>
        </p:nvSpPr>
        <p:spPr/>
      </p:sp>
      <p:sp>
        <p:nvSpPr>
          <p:cNvPr id="4" name="Espace réservé de la date 3">
            <a:extLst>
              <a:ext uri="{FF2B5EF4-FFF2-40B4-BE49-F238E27FC236}">
                <a16:creationId xmlns:a16="http://schemas.microsoft.com/office/drawing/2014/main" id="{B39B24B7-9AB1-1555-598A-38124D455558}"/>
              </a:ext>
            </a:extLst>
          </p:cNvPr>
          <p:cNvSpPr>
            <a:spLocks noGrp="1"/>
          </p:cNvSpPr>
          <p:nvPr>
            <p:ph type="dt" sz="half" idx="10"/>
          </p:nvPr>
        </p:nvSpPr>
        <p:spPr/>
        <p:txBody>
          <a:bodyPr/>
          <a:lstStyle/>
          <a:p>
            <a:pPr rtl="0"/>
            <a:r>
              <a:rPr lang="fr-FR" noProof="0" dirty="0"/>
              <a:t>06/01/2023</a:t>
            </a:r>
          </a:p>
        </p:txBody>
      </p:sp>
      <p:sp>
        <p:nvSpPr>
          <p:cNvPr id="5" name="Espace réservé du pied de page 4">
            <a:extLst>
              <a:ext uri="{FF2B5EF4-FFF2-40B4-BE49-F238E27FC236}">
                <a16:creationId xmlns:a16="http://schemas.microsoft.com/office/drawing/2014/main" id="{E39BE38B-7EEC-6F91-8488-3D728DA08AD8}"/>
              </a:ext>
            </a:extLst>
          </p:cNvPr>
          <p:cNvSpPr>
            <a:spLocks noGrp="1"/>
          </p:cNvSpPr>
          <p:nvPr>
            <p:ph type="ftr" sz="quarter" idx="11"/>
          </p:nvPr>
        </p:nvSpPr>
        <p:spPr/>
        <p:txBody>
          <a:bodyPr/>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7F617950-94A7-9442-A32F-130CBDFC86DC}"/>
              </a:ext>
            </a:extLst>
          </p:cNvPr>
          <p:cNvSpPr>
            <a:spLocks noGrp="1"/>
          </p:cNvSpPr>
          <p:nvPr>
            <p:ph type="sldNum" sz="quarter" idx="12"/>
          </p:nvPr>
        </p:nvSpPr>
        <p:spPr/>
        <p:txBody>
          <a:bodyPr/>
          <a:lstStyle/>
          <a:p>
            <a:pPr rtl="0"/>
            <a:fld id="{A402E4C0-AD5E-4E8C-9F21-7CCE474BDCEB}" type="slidenum">
              <a:rPr lang="fr-FR" noProof="0" smtClean="0"/>
              <a:pPr rtl="0"/>
              <a:t>2</a:t>
            </a:fld>
            <a:endParaRPr lang="fr-FR" noProof="0"/>
          </a:p>
        </p:txBody>
      </p:sp>
      <p:sp>
        <p:nvSpPr>
          <p:cNvPr id="7" name="Titre 6">
            <a:extLst>
              <a:ext uri="{FF2B5EF4-FFF2-40B4-BE49-F238E27FC236}">
                <a16:creationId xmlns:a16="http://schemas.microsoft.com/office/drawing/2014/main" id="{4AE13C9F-D4E2-ED6A-C1BD-B8A5357F2267}"/>
              </a:ext>
            </a:extLst>
          </p:cNvPr>
          <p:cNvSpPr>
            <a:spLocks noGrp="1"/>
          </p:cNvSpPr>
          <p:nvPr>
            <p:ph type="title"/>
          </p:nvPr>
        </p:nvSpPr>
        <p:spPr/>
        <p:txBody>
          <a:bodyPr/>
          <a:lstStyle/>
          <a:p>
            <a:r>
              <a:rPr lang="fr-FR" dirty="0"/>
              <a:t>Utilisations DE IA</a:t>
            </a:r>
            <a:endParaRPr lang="fr-TN" dirty="0"/>
          </a:p>
        </p:txBody>
      </p:sp>
      <p:pic>
        <p:nvPicPr>
          <p:cNvPr id="10" name="Espace réservé du contenu 9">
            <a:extLst>
              <a:ext uri="{FF2B5EF4-FFF2-40B4-BE49-F238E27FC236}">
                <a16:creationId xmlns:a16="http://schemas.microsoft.com/office/drawing/2014/main" id="{D43D46E3-13C2-9BD6-2382-00A308F8C9F7}"/>
              </a:ext>
            </a:extLst>
          </p:cNvPr>
          <p:cNvPicPr>
            <a:picLocks noGrp="1" noChangeAspect="1"/>
          </p:cNvPicPr>
          <p:nvPr>
            <p:ph sz="quarter" idx="15"/>
          </p:nvPr>
        </p:nvPicPr>
        <p:blipFill>
          <a:blip r:embed="rId2"/>
          <a:stretch>
            <a:fillRect/>
          </a:stretch>
        </p:blipFill>
        <p:spPr>
          <a:xfrm>
            <a:off x="1326442" y="1355017"/>
            <a:ext cx="4864608" cy="4864608"/>
          </a:xfrm>
        </p:spPr>
      </p:pic>
    </p:spTree>
    <p:extLst>
      <p:ext uri="{BB962C8B-B14F-4D97-AF65-F5344CB8AC3E}">
        <p14:creationId xmlns:p14="http://schemas.microsoft.com/office/powerpoint/2010/main" val="2578044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CD5B8957-836C-BC0F-79CC-C351CDD98A2D}"/>
              </a:ext>
            </a:extLst>
          </p:cNvPr>
          <p:cNvPicPr>
            <a:picLocks noChangeAspect="1"/>
          </p:cNvPicPr>
          <p:nvPr/>
        </p:nvPicPr>
        <p:blipFill>
          <a:blip r:embed="rId2"/>
          <a:stretch>
            <a:fillRect/>
          </a:stretch>
        </p:blipFill>
        <p:spPr>
          <a:xfrm>
            <a:off x="444653" y="387912"/>
            <a:ext cx="6924810" cy="5776914"/>
          </a:xfrm>
          <a:prstGeom prst="rect">
            <a:avLst/>
          </a:prstGeom>
        </p:spPr>
      </p:pic>
      <p:sp>
        <p:nvSpPr>
          <p:cNvPr id="3" name="Titre 2">
            <a:extLst>
              <a:ext uri="{FF2B5EF4-FFF2-40B4-BE49-F238E27FC236}">
                <a16:creationId xmlns:a16="http://schemas.microsoft.com/office/drawing/2014/main" id="{13511A80-FA5E-4AA2-F6DC-2225767A2D70}"/>
              </a:ext>
            </a:extLst>
          </p:cNvPr>
          <p:cNvSpPr>
            <a:spLocks noGrp="1"/>
          </p:cNvSpPr>
          <p:nvPr>
            <p:ph type="title"/>
          </p:nvPr>
        </p:nvSpPr>
        <p:spPr>
          <a:xfrm>
            <a:off x="6695768" y="2151601"/>
            <a:ext cx="5496232" cy="2003898"/>
          </a:xfrm>
        </p:spPr>
        <p:txBody>
          <a:bodyPr/>
          <a:lstStyle/>
          <a:p>
            <a:pPr algn="ctr"/>
            <a:r>
              <a:rPr lang="fr-FR" sz="4400" dirty="0"/>
              <a:t>Intelligence artificielle</a:t>
            </a:r>
            <a:endParaRPr lang="fr-TN" sz="4400" dirty="0"/>
          </a:p>
        </p:txBody>
      </p:sp>
    </p:spTree>
    <p:extLst>
      <p:ext uri="{BB962C8B-B14F-4D97-AF65-F5344CB8AC3E}">
        <p14:creationId xmlns:p14="http://schemas.microsoft.com/office/powerpoint/2010/main" val="679440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Espace réservé d’image 107" descr="Une femme avec des lunettes VR sur son visag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re 19">
            <a:extLst>
              <a:ext uri="{FF2B5EF4-FFF2-40B4-BE49-F238E27FC236}">
                <a16:creationId xmlns:a16="http://schemas.microsoft.com/office/drawing/2014/main" id="{2E468DC9-F7EA-4DDD-A3C6-7FED01F0AB9B}"/>
              </a:ext>
            </a:extLst>
          </p:cNvPr>
          <p:cNvSpPr>
            <a:spLocks noGrp="1"/>
          </p:cNvSpPr>
          <p:nvPr>
            <p:ph type="title"/>
          </p:nvPr>
        </p:nvSpPr>
        <p:spPr>
          <a:xfrm>
            <a:off x="-9835" y="1672143"/>
            <a:ext cx="6019802" cy="3737990"/>
          </a:xfrm>
        </p:spPr>
        <p:txBody>
          <a:bodyPr rtlCol="0"/>
          <a:lstStyle/>
          <a:p>
            <a:pPr rtl="0"/>
            <a:r>
              <a:rPr lang="fr-FR" dirty="0"/>
              <a:t>la reconnaissance FACIALE</a:t>
            </a:r>
          </a:p>
        </p:txBody>
      </p:sp>
      <p:sp>
        <p:nvSpPr>
          <p:cNvPr id="30" name="Espace réservé du texte 29">
            <a:extLst>
              <a:ext uri="{FF2B5EF4-FFF2-40B4-BE49-F238E27FC236}">
                <a16:creationId xmlns:a16="http://schemas.microsoft.com/office/drawing/2014/main" id="{E1840D15-B3C7-4446-9131-8F222F601B1B}"/>
              </a:ext>
            </a:extLst>
          </p:cNvPr>
          <p:cNvSpPr>
            <a:spLocks noGrp="1"/>
          </p:cNvSpPr>
          <p:nvPr>
            <p:ph type="body" sz="quarter" idx="15"/>
          </p:nvPr>
        </p:nvSpPr>
        <p:spPr>
          <a:xfrm>
            <a:off x="574911" y="3096084"/>
            <a:ext cx="5254290" cy="2314049"/>
          </a:xfrm>
        </p:spPr>
        <p:txBody>
          <a:bodyPr rtlCol="0">
            <a:normAutofit/>
          </a:bodyPr>
          <a:lstStyle/>
          <a:p>
            <a:pPr rtl="0"/>
            <a:r>
              <a:rPr lang="fr-FR" dirty="0"/>
              <a:t>Un système de reconnaissance faciale est une application logicielle utilisant l’intelligence artificielle visant à reconnaître une personne grâce à son visage de manière automatique.</a:t>
            </a:r>
          </a:p>
          <a:p>
            <a:pPr rtl="0"/>
            <a:r>
              <a:rPr lang="fr-FR" dirty="0"/>
              <a:t>Une personne peut être identifié dans une image ou vidéo à partir de traits spécifique dans son visage qui forme son identité numérique,</a:t>
            </a:r>
          </a:p>
        </p:txBody>
      </p:sp>
      <p:sp>
        <p:nvSpPr>
          <p:cNvPr id="3" name="Espace réservé de la date 2">
            <a:extLst>
              <a:ext uri="{FF2B5EF4-FFF2-40B4-BE49-F238E27FC236}">
                <a16:creationId xmlns:a16="http://schemas.microsoft.com/office/drawing/2014/main" id="{62EC48F9-A954-448A-A4D9-1ADDB2363A51}"/>
              </a:ext>
            </a:extLst>
          </p:cNvPr>
          <p:cNvSpPr>
            <a:spLocks noGrp="1"/>
          </p:cNvSpPr>
          <p:nvPr>
            <p:ph type="dt" sz="half" idx="10"/>
          </p:nvPr>
        </p:nvSpPr>
        <p:spPr>
          <a:xfrm>
            <a:off x="838200" y="6356350"/>
            <a:ext cx="2743200" cy="365125"/>
          </a:xfrm>
        </p:spPr>
        <p:txBody>
          <a:bodyPr rtlCol="0"/>
          <a:lstStyle/>
          <a:p>
            <a:pPr rtl="0"/>
            <a:r>
              <a:rPr lang="fr-FR" dirty="0"/>
              <a:t>06/01/2023</a:t>
            </a:r>
          </a:p>
        </p:txBody>
      </p:sp>
      <p:sp>
        <p:nvSpPr>
          <p:cNvPr id="4" name="Espace réservé du pied de page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rtlCol="0"/>
          <a:lstStyle/>
          <a:p>
            <a:pPr rtl="0"/>
            <a:r>
              <a:rPr lang="fr-FR"/>
              <a:t>PRÉSENTATION PROMOTIONNELLE</a:t>
            </a:r>
          </a:p>
        </p:txBody>
      </p:sp>
      <p:sp>
        <p:nvSpPr>
          <p:cNvPr id="5" name="Espace réservé du numéro de diapositive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4</a:t>
            </a:fld>
            <a:endParaRPr lang="fr-FR"/>
          </a:p>
        </p:txBody>
      </p:sp>
    </p:spTree>
    <p:extLst>
      <p:ext uri="{BB962C8B-B14F-4D97-AF65-F5344CB8AC3E}">
        <p14:creationId xmlns:p14="http://schemas.microsoft.com/office/powerpoint/2010/main" val="27737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2DA463D-8459-956A-CDF9-5895816B7EB2}"/>
              </a:ext>
            </a:extLst>
          </p:cNvPr>
          <p:cNvPicPr>
            <a:picLocks noChangeAspect="1"/>
          </p:cNvPicPr>
          <p:nvPr/>
        </p:nvPicPr>
        <p:blipFill>
          <a:blip r:embed="rId2"/>
          <a:stretch>
            <a:fillRect/>
          </a:stretch>
        </p:blipFill>
        <p:spPr>
          <a:xfrm>
            <a:off x="330916" y="658761"/>
            <a:ext cx="6399311" cy="5208979"/>
          </a:xfrm>
          <a:prstGeom prst="rect">
            <a:avLst/>
          </a:prstGeom>
        </p:spPr>
      </p:pic>
      <p:sp>
        <p:nvSpPr>
          <p:cNvPr id="3" name="Titre 2">
            <a:extLst>
              <a:ext uri="{FF2B5EF4-FFF2-40B4-BE49-F238E27FC236}">
                <a16:creationId xmlns:a16="http://schemas.microsoft.com/office/drawing/2014/main" id="{45EC29BD-5A81-3B0E-CB2A-CD891CDB7713}"/>
              </a:ext>
            </a:extLst>
          </p:cNvPr>
          <p:cNvSpPr>
            <a:spLocks noGrp="1"/>
          </p:cNvSpPr>
          <p:nvPr>
            <p:ph type="title"/>
          </p:nvPr>
        </p:nvSpPr>
        <p:spPr/>
        <p:txBody>
          <a:bodyPr/>
          <a:lstStyle/>
          <a:p>
            <a:r>
              <a:rPr lang="fr-FR" dirty="0"/>
              <a:t>K-</a:t>
            </a:r>
            <a:r>
              <a:rPr lang="fr-FR" dirty="0" err="1"/>
              <a:t>Nearest</a:t>
            </a:r>
            <a:r>
              <a:rPr lang="fr-FR" dirty="0"/>
              <a:t> </a:t>
            </a:r>
            <a:r>
              <a:rPr lang="fr-FR" dirty="0" err="1"/>
              <a:t>Neighbour</a:t>
            </a:r>
            <a:endParaRPr lang="fr-TN" dirty="0"/>
          </a:p>
        </p:txBody>
      </p:sp>
      <p:sp>
        <p:nvSpPr>
          <p:cNvPr id="4" name="Espace réservé du texte 3">
            <a:extLst>
              <a:ext uri="{FF2B5EF4-FFF2-40B4-BE49-F238E27FC236}">
                <a16:creationId xmlns:a16="http://schemas.microsoft.com/office/drawing/2014/main" id="{A714CE22-41E9-ED88-332A-FFE047734FE3}"/>
              </a:ext>
            </a:extLst>
          </p:cNvPr>
          <p:cNvSpPr>
            <a:spLocks noGrp="1"/>
          </p:cNvSpPr>
          <p:nvPr>
            <p:ph type="body" sz="quarter" idx="15"/>
          </p:nvPr>
        </p:nvSpPr>
        <p:spPr/>
        <p:txBody>
          <a:bodyPr/>
          <a:lstStyle/>
          <a:p>
            <a:r>
              <a:rPr lang="fr-FR" dirty="0"/>
              <a:t> </a:t>
            </a:r>
            <a:endParaRPr lang="fr-TN" dirty="0"/>
          </a:p>
        </p:txBody>
      </p:sp>
    </p:spTree>
    <p:extLst>
      <p:ext uri="{BB962C8B-B14F-4D97-AF65-F5344CB8AC3E}">
        <p14:creationId xmlns:p14="http://schemas.microsoft.com/office/powerpoint/2010/main" val="2204428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fr-FR" sz="2800" i="0" u="none" strike="noStrike" kern="1200" cap="all" spc="400" normalizeH="0" dirty="0">
                <a:ln w="19050">
                  <a:solidFill>
                    <a:schemeClr val="accent5"/>
                  </a:solidFill>
                </a:ln>
                <a:noFill/>
                <a:effectLst/>
                <a:uLnTx/>
                <a:uFillTx/>
                <a:ea typeface="+mn-ea"/>
              </a:rPr>
              <a:t>Domaines d’utilisation</a:t>
            </a:r>
            <a:endParaRPr lang="fr-FR" dirty="0"/>
          </a:p>
        </p:txBody>
      </p:sp>
      <p:pic>
        <p:nvPicPr>
          <p:cNvPr id="52" name="Espace réservé d’image 51" descr="Gros plan d’une personne portant des lunettes et les mesures des yeux">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Espace réservé du texte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921400"/>
            <a:ext cx="2829553" cy="365125"/>
          </a:xfrm>
        </p:spPr>
        <p:txBody>
          <a:bodyPr rtlCol="0">
            <a:normAutofit/>
          </a:bodyPr>
          <a:lstStyle/>
          <a:p>
            <a:pPr rtl="0"/>
            <a:r>
              <a:rPr lang="fr-FR" dirty="0"/>
              <a:t>Réseaux sociaux</a:t>
            </a:r>
          </a:p>
        </p:txBody>
      </p:sp>
      <p:sp>
        <p:nvSpPr>
          <p:cNvPr id="63" name="Espace réservé du texte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866463"/>
            <a:ext cx="2378863" cy="469490"/>
          </a:xfrm>
        </p:spPr>
        <p:txBody>
          <a:bodyPr rtlCol="0">
            <a:normAutofit fontScale="92500" lnSpcReduction="10000"/>
          </a:bodyPr>
          <a:lstStyle/>
          <a:p>
            <a:pPr rtl="0"/>
            <a:r>
              <a:rPr lang="fr-FR" dirty="0"/>
              <a:t>Vérification d’identité</a:t>
            </a:r>
          </a:p>
          <a:p>
            <a:pPr rtl="0"/>
            <a:endParaRPr lang="fr-FR" dirty="0"/>
          </a:p>
        </p:txBody>
      </p:sp>
      <p:sp>
        <p:nvSpPr>
          <p:cNvPr id="67" name="Espace réservé du texte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704202"/>
            <a:ext cx="2289974" cy="631751"/>
          </a:xfrm>
        </p:spPr>
        <p:txBody>
          <a:bodyPr rtlCol="0">
            <a:normAutofit/>
          </a:bodyPr>
          <a:lstStyle/>
          <a:p>
            <a:pPr rtl="0"/>
            <a:r>
              <a:rPr lang="fr-FR" dirty="0"/>
              <a:t>Surveillance policière</a:t>
            </a:r>
          </a:p>
        </p:txBody>
      </p:sp>
      <p:sp>
        <p:nvSpPr>
          <p:cNvPr id="43" name="Espace réservé du texte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rtlCol="0"/>
          <a:lstStyle/>
          <a:p>
            <a:pPr rtl="0"/>
            <a:r>
              <a:rPr lang="fr-FR" dirty="0"/>
              <a:t>En ce qui concerne l'utilisation de réseaux sociaux sur internet, comme pour Facebook ou Google+</a:t>
            </a:r>
          </a:p>
        </p:txBody>
      </p:sp>
      <p:sp>
        <p:nvSpPr>
          <p:cNvPr id="42" name="Espace réservé du texte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562282" cy="1739538"/>
          </a:xfrm>
        </p:spPr>
        <p:txBody>
          <a:bodyPr rtlCol="0">
            <a:normAutofit fontScale="85000" lnSpcReduction="10000"/>
          </a:bodyPr>
          <a:lstStyle/>
          <a:p>
            <a:pPr rtl="0"/>
            <a:r>
              <a:rPr lang="fr-FR" dirty="0"/>
              <a:t>La reconnaissance faciale peut permettre ou non l'accès un logement ou une pièce (Domotique) : différents équipements comme </a:t>
            </a:r>
            <a:r>
              <a:rPr lang="fr-FR" dirty="0" err="1"/>
              <a:t>SekuFACE</a:t>
            </a:r>
            <a:r>
              <a:rPr lang="fr-FR" dirty="0"/>
              <a:t> ou </a:t>
            </a:r>
            <a:r>
              <a:rPr lang="fr-FR" dirty="0" err="1"/>
              <a:t>iFace</a:t>
            </a:r>
            <a:r>
              <a:rPr lang="fr-FR" dirty="0"/>
              <a:t> utilisent en effet la reconnaissance faciale pour s'assurer de l'identité de l'utilisateur.</a:t>
            </a:r>
          </a:p>
        </p:txBody>
      </p:sp>
      <p:sp>
        <p:nvSpPr>
          <p:cNvPr id="50" name="Espace réservé du texte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fontScale="92500"/>
          </a:bodyPr>
          <a:lstStyle/>
          <a:p>
            <a:pPr rtl="0"/>
            <a:r>
              <a:rPr lang="fr-FR" dirty="0"/>
              <a:t>Un des domaines importants d'application de ces systèmes est la surveillance de type policier. Elle facilite la recherche d'identité d'une personne à l'aide d'une photo ou d'une vidéo.</a:t>
            </a:r>
          </a:p>
        </p:txBody>
      </p:sp>
      <p:sp>
        <p:nvSpPr>
          <p:cNvPr id="66" name="Espace réservé du texte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rtlCol="0"/>
          <a:lstStyle/>
          <a:p>
            <a:pPr rtl="0"/>
            <a:r>
              <a:rPr lang="fr-FR" dirty="0"/>
              <a:t>Sécurité</a:t>
            </a:r>
          </a:p>
        </p:txBody>
      </p:sp>
      <p:sp>
        <p:nvSpPr>
          <p:cNvPr id="65" name="Espace réservé du texte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5" y="4064815"/>
            <a:ext cx="2289972" cy="484473"/>
          </a:xfrm>
        </p:spPr>
        <p:txBody>
          <a:bodyPr rtlCol="0">
            <a:normAutofit/>
          </a:bodyPr>
          <a:lstStyle/>
          <a:p>
            <a:pPr rtl="0"/>
            <a:r>
              <a:rPr lang="fr-FR" dirty="0"/>
              <a:t>Paiement</a:t>
            </a:r>
          </a:p>
        </p:txBody>
      </p:sp>
      <p:sp>
        <p:nvSpPr>
          <p:cNvPr id="45" name="Espace réservé du texte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10"/>
            <a:ext cx="2289971" cy="1839824"/>
          </a:xfrm>
        </p:spPr>
        <p:txBody>
          <a:bodyPr rtlCol="0">
            <a:normAutofit fontScale="85000" lnSpcReduction="20000"/>
          </a:bodyPr>
          <a:lstStyle/>
          <a:p>
            <a:pPr rtl="0"/>
            <a:r>
              <a:rPr lang="fr-FR" dirty="0"/>
              <a:t>La sécurité est le principal domaine d'application des systèmes de reconnaissance faciale.</a:t>
            </a:r>
          </a:p>
          <a:p>
            <a:pPr rtl="0"/>
            <a:r>
              <a:rPr lang="fr-FR" dirty="0"/>
              <a:t>Le système s'assure dans ce cas que l'utilisateur est bien un utilisateur valide avant de l'autoriser à accéder à un élément donné. Cela peut être utilisé dans un lieu publique</a:t>
            </a:r>
          </a:p>
        </p:txBody>
      </p:sp>
      <p:sp>
        <p:nvSpPr>
          <p:cNvPr id="44" name="Espace réservé du texte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rtlCol="0"/>
          <a:lstStyle/>
          <a:p>
            <a:pPr rtl="0"/>
            <a:r>
              <a:rPr lang="fr-FR" dirty="0"/>
              <a:t>Le système de reconnaissance faciale serait utilisé dans le paiement du métro de Pékin, selon le Beijing Daily</a:t>
            </a:r>
          </a:p>
        </p:txBody>
      </p:sp>
      <p:sp>
        <p:nvSpPr>
          <p:cNvPr id="3" name="Espace réservé de la date 2">
            <a:extLst>
              <a:ext uri="{FF2B5EF4-FFF2-40B4-BE49-F238E27FC236}">
                <a16:creationId xmlns:a16="http://schemas.microsoft.com/office/drawing/2014/main" id="{4263031F-C0BF-4DD1-A029-1395AEA7D7FD}"/>
              </a:ext>
            </a:extLst>
          </p:cNvPr>
          <p:cNvSpPr>
            <a:spLocks noGrp="1"/>
          </p:cNvSpPr>
          <p:nvPr>
            <p:ph type="dt" sz="half" idx="10"/>
          </p:nvPr>
        </p:nvSpPr>
        <p:spPr>
          <a:xfrm>
            <a:off x="838200" y="6356350"/>
            <a:ext cx="2743200" cy="365125"/>
          </a:xfrm>
        </p:spPr>
        <p:txBody>
          <a:bodyPr rtlCol="0"/>
          <a:lstStyle/>
          <a:p>
            <a:pPr rtl="0"/>
            <a:r>
              <a:rPr lang="fr-FR" dirty="0"/>
              <a:t>06/01/2023</a:t>
            </a:r>
          </a:p>
        </p:txBody>
      </p:sp>
      <p:sp>
        <p:nvSpPr>
          <p:cNvPr id="4" name="Espace réservé du pied de page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rtlCol="0"/>
          <a:lstStyle/>
          <a:p>
            <a:pPr rtl="0"/>
            <a:r>
              <a:rPr lang="fr-FR"/>
              <a:t>PRÉSENTATION PROMOTIONNELLE</a:t>
            </a:r>
          </a:p>
        </p:txBody>
      </p:sp>
      <p:sp>
        <p:nvSpPr>
          <p:cNvPr id="5" name="Espace réservé du numéro de diapositive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6</a:t>
            </a:fld>
            <a:endParaRPr lang="fr-FR"/>
          </a:p>
        </p:txBody>
      </p:sp>
    </p:spTree>
    <p:extLst>
      <p:ext uri="{BB962C8B-B14F-4D97-AF65-F5344CB8AC3E}">
        <p14:creationId xmlns:p14="http://schemas.microsoft.com/office/powerpoint/2010/main" val="611775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C8319865-6774-F527-80E8-B25D1DDE8604}"/>
              </a:ext>
            </a:extLst>
          </p:cNvPr>
          <p:cNvPicPr>
            <a:picLocks noChangeAspect="1"/>
          </p:cNvPicPr>
          <p:nvPr/>
        </p:nvPicPr>
        <p:blipFill>
          <a:blip r:embed="rId3"/>
          <a:stretch>
            <a:fillRect/>
          </a:stretch>
        </p:blipFill>
        <p:spPr>
          <a:xfrm>
            <a:off x="633605" y="2376687"/>
            <a:ext cx="3791479" cy="3972479"/>
          </a:xfrm>
          <a:prstGeom prst="rect">
            <a:avLst/>
          </a:prstGeom>
        </p:spPr>
      </p:pic>
      <p:sp>
        <p:nvSpPr>
          <p:cNvPr id="33" name="Titre 32">
            <a:extLst>
              <a:ext uri="{FF2B5EF4-FFF2-40B4-BE49-F238E27FC236}">
                <a16:creationId xmlns:a16="http://schemas.microsoft.com/office/drawing/2014/main" id="{4F4C28E4-6D60-402B-8F22-B1AED571D98D}"/>
              </a:ext>
            </a:extLst>
          </p:cNvPr>
          <p:cNvSpPr>
            <a:spLocks noGrp="1"/>
          </p:cNvSpPr>
          <p:nvPr>
            <p:ph type="title"/>
          </p:nvPr>
        </p:nvSpPr>
        <p:spPr>
          <a:xfrm>
            <a:off x="345232" y="1209915"/>
            <a:ext cx="4201150" cy="1129164"/>
          </a:xfrm>
        </p:spPr>
        <p:txBody>
          <a:bodyPr rtlCol="0">
            <a:normAutofit fontScale="90000"/>
          </a:bodyPr>
          <a:lstStyle/>
          <a:p>
            <a:pPr algn="ctr" rtl="0"/>
            <a:r>
              <a:rPr lang="fr-FR" dirty="0"/>
              <a:t>Types de Reconnaissances</a:t>
            </a:r>
          </a:p>
        </p:txBody>
      </p:sp>
      <p:sp>
        <p:nvSpPr>
          <p:cNvPr id="26" name="Espace réservé du texte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3210573" cy="365125"/>
          </a:xfrm>
        </p:spPr>
        <p:txBody>
          <a:bodyPr rtlCol="0"/>
          <a:lstStyle/>
          <a:p>
            <a:pPr rtl="0"/>
            <a:r>
              <a:rPr lang="fr-FR" dirty="0"/>
              <a:t>Reconnaissance 2D</a:t>
            </a:r>
          </a:p>
        </p:txBody>
      </p:sp>
      <p:sp>
        <p:nvSpPr>
          <p:cNvPr id="38" name="Espace réservé du texte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6198492" cy="1517776"/>
          </a:xfrm>
        </p:spPr>
        <p:txBody>
          <a:bodyPr rtlCol="0">
            <a:normAutofit fontScale="92500" lnSpcReduction="20000"/>
          </a:bodyPr>
          <a:lstStyle/>
          <a:p>
            <a:pPr rtl="0"/>
            <a:r>
              <a:rPr lang="fr-FR" dirty="0"/>
              <a:t>Considérée comme la méthode « classique » de reconnaissance faciale35, cette méthode consiste à reconnaître l'utilisateur à partir d'une photo de lui. Cette photo peut être capturée par une caméra dans un but de sécurité, ou simplement être déjà enregistrée dans le cadre d'une assistance à l'utilisateur. La reconnaissance est alors effectuée par un algorithme qui peut s'appuyer sur différents éléments36, comme la forme d'éléments du visage37 tels que les yeux et leur écartement, la bouche, le visage…</a:t>
            </a:r>
          </a:p>
        </p:txBody>
      </p:sp>
      <p:sp>
        <p:nvSpPr>
          <p:cNvPr id="28" name="Espace réservé du texte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rtlCol="0"/>
          <a:lstStyle/>
          <a:p>
            <a:pPr rtl="0"/>
            <a:r>
              <a:rPr lang="fr-FR" dirty="0"/>
              <a:t>Reconnaissance 3D</a:t>
            </a:r>
          </a:p>
        </p:txBody>
      </p:sp>
      <p:sp>
        <p:nvSpPr>
          <p:cNvPr id="40" name="Espace réservé du texte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6010763" cy="1267855"/>
          </a:xfrm>
        </p:spPr>
        <p:txBody>
          <a:bodyPr rtlCol="0">
            <a:normAutofit lnSpcReduction="10000"/>
          </a:bodyPr>
          <a:lstStyle/>
          <a:p>
            <a:pPr rtl="0"/>
            <a:r>
              <a:rPr lang="fr-FR" dirty="0"/>
              <a:t>Cette méthode est considérée comme une amélioration de la reconnaissance 2D. En effet, elle crée un modèle 3D depuis plusieurs photos effectuées successivement ou depuis une vidéo, cela permettant d'avoir différents points de vue de la personne à reconnaître afin de créer le modèle 3D.</a:t>
            </a:r>
          </a:p>
        </p:txBody>
      </p:sp>
      <p:sp>
        <p:nvSpPr>
          <p:cNvPr id="3" name="Espace réservé de la date 2">
            <a:extLst>
              <a:ext uri="{FF2B5EF4-FFF2-40B4-BE49-F238E27FC236}">
                <a16:creationId xmlns:a16="http://schemas.microsoft.com/office/drawing/2014/main" id="{FA66E024-91A9-4157-B518-669C60D495B5}"/>
              </a:ext>
            </a:extLst>
          </p:cNvPr>
          <p:cNvSpPr>
            <a:spLocks noGrp="1"/>
          </p:cNvSpPr>
          <p:nvPr>
            <p:ph type="dt" sz="half" idx="10"/>
          </p:nvPr>
        </p:nvSpPr>
        <p:spPr>
          <a:xfrm>
            <a:off x="838200" y="6356350"/>
            <a:ext cx="2743200" cy="365125"/>
          </a:xfrm>
        </p:spPr>
        <p:txBody>
          <a:bodyPr rtlCol="0"/>
          <a:lstStyle/>
          <a:p>
            <a:pPr rtl="0"/>
            <a:r>
              <a:rPr lang="fr-FR" dirty="0"/>
              <a:t>06/01/2023</a:t>
            </a:r>
          </a:p>
        </p:txBody>
      </p:sp>
      <p:sp>
        <p:nvSpPr>
          <p:cNvPr id="4" name="Espace réservé du pied de page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rtlCol="0"/>
          <a:lstStyle/>
          <a:p>
            <a:pPr rtl="0"/>
            <a:r>
              <a:rPr lang="fr-FR" dirty="0"/>
              <a:t>PRÉSENTATION PROMOTIONNELLE</a:t>
            </a:r>
          </a:p>
        </p:txBody>
      </p:sp>
      <p:sp>
        <p:nvSpPr>
          <p:cNvPr id="5" name="Espace réservé du numéro de diapositive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7</a:t>
            </a:fld>
            <a:endParaRPr lang="fr-FR"/>
          </a:p>
        </p:txBody>
      </p:sp>
    </p:spTree>
    <p:extLst>
      <p:ext uri="{BB962C8B-B14F-4D97-AF65-F5344CB8AC3E}">
        <p14:creationId xmlns:p14="http://schemas.microsoft.com/office/powerpoint/2010/main" val="414789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re 110">
            <a:extLst>
              <a:ext uri="{FF2B5EF4-FFF2-40B4-BE49-F238E27FC236}">
                <a16:creationId xmlns:a16="http://schemas.microsoft.com/office/drawing/2014/main" id="{CC9F3600-2711-4A49-8018-C4671B56159C}"/>
              </a:ext>
            </a:extLst>
          </p:cNvPr>
          <p:cNvSpPr>
            <a:spLocks noGrp="1"/>
          </p:cNvSpPr>
          <p:nvPr>
            <p:ph type="title"/>
          </p:nvPr>
        </p:nvSpPr>
        <p:spPr/>
        <p:txBody>
          <a:bodyPr rtlCol="0">
            <a:normAutofit fontScale="90000"/>
          </a:bodyPr>
          <a:lstStyle/>
          <a:p>
            <a:pPr rtl="0"/>
            <a:r>
              <a:rPr lang="fr-FR" dirty="0"/>
              <a:t>Bibliothèque plus reconnues</a:t>
            </a:r>
          </a:p>
        </p:txBody>
      </p:sp>
      <p:sp>
        <p:nvSpPr>
          <p:cNvPr id="22" name="Espace réservé du texte 21">
            <a:extLst>
              <a:ext uri="{FF2B5EF4-FFF2-40B4-BE49-F238E27FC236}">
                <a16:creationId xmlns:a16="http://schemas.microsoft.com/office/drawing/2014/main" id="{842BC471-A2E1-4473-9B5A-6D7A21B6A881}"/>
              </a:ext>
            </a:extLst>
          </p:cNvPr>
          <p:cNvSpPr>
            <a:spLocks noGrp="1"/>
          </p:cNvSpPr>
          <p:nvPr>
            <p:ph type="body" sz="quarter" idx="28"/>
          </p:nvPr>
        </p:nvSpPr>
        <p:spPr>
          <a:xfrm>
            <a:off x="620484" y="3965866"/>
            <a:ext cx="2625244" cy="2390484"/>
          </a:xfrm>
        </p:spPr>
        <p:txBody>
          <a:bodyPr rtlCol="0">
            <a:normAutofit fontScale="92500" lnSpcReduction="20000"/>
          </a:bodyPr>
          <a:lstStyle/>
          <a:p>
            <a:pPr rtl="0"/>
            <a:r>
              <a:rPr lang="fr-FR" dirty="0" err="1"/>
              <a:t>OpenCV</a:t>
            </a:r>
            <a:r>
              <a:rPr lang="fr-FR" dirty="0"/>
              <a:t> (pour Open Computer Vision) est une bibliothèque libre, initialement développée par Intel, spécialisée dans le traitement d'images en temps réel. La société de robotique Willow Garage, puis la société </a:t>
            </a:r>
            <a:r>
              <a:rPr lang="fr-FR" dirty="0" err="1"/>
              <a:t>ItSeez</a:t>
            </a:r>
            <a:r>
              <a:rPr lang="fr-FR" dirty="0"/>
              <a:t> se sont succédé au support de cette bibliothèque. Depuis 2016 et le rachat de </a:t>
            </a:r>
            <a:r>
              <a:rPr lang="fr-FR" dirty="0" err="1"/>
              <a:t>ItSeez</a:t>
            </a:r>
            <a:r>
              <a:rPr lang="fr-FR" dirty="0"/>
              <a:t> par Intel, le support est de nouveau assuré par Intel..</a:t>
            </a:r>
          </a:p>
        </p:txBody>
      </p:sp>
      <p:sp>
        <p:nvSpPr>
          <p:cNvPr id="17" name="Espace réservé du texte 16">
            <a:extLst>
              <a:ext uri="{FF2B5EF4-FFF2-40B4-BE49-F238E27FC236}">
                <a16:creationId xmlns:a16="http://schemas.microsoft.com/office/drawing/2014/main" id="{7D1AD01D-1F03-4995-A821-FA842C4F9E7C}"/>
              </a:ext>
            </a:extLst>
          </p:cNvPr>
          <p:cNvSpPr>
            <a:spLocks noGrp="1"/>
          </p:cNvSpPr>
          <p:nvPr>
            <p:ph type="body" sz="quarter" idx="15"/>
          </p:nvPr>
        </p:nvSpPr>
        <p:spPr>
          <a:xfrm>
            <a:off x="3478982" y="3969554"/>
            <a:ext cx="2383764" cy="1768773"/>
          </a:xfrm>
        </p:spPr>
        <p:txBody>
          <a:bodyPr rtlCol="0">
            <a:normAutofit fontScale="92500"/>
          </a:bodyPr>
          <a:lstStyle/>
          <a:p>
            <a:pPr rtl="0"/>
            <a:r>
              <a:rPr lang="fr-FR" dirty="0" err="1"/>
              <a:t>DeepFace</a:t>
            </a:r>
            <a:r>
              <a:rPr lang="fr-FR" dirty="0"/>
              <a:t> est un système de reconnaissance faciale d'apprentissage en profondeur créé par un groupe de recherche de Facebook. Il identifie les visages humains dans les images numériques.</a:t>
            </a:r>
          </a:p>
        </p:txBody>
      </p:sp>
      <p:sp>
        <p:nvSpPr>
          <p:cNvPr id="24" name="Espace réservé du texte 23">
            <a:extLst>
              <a:ext uri="{FF2B5EF4-FFF2-40B4-BE49-F238E27FC236}">
                <a16:creationId xmlns:a16="http://schemas.microsoft.com/office/drawing/2014/main" id="{F59958C6-2B49-4E50-8050-97C6B6679AC1}"/>
              </a:ext>
            </a:extLst>
          </p:cNvPr>
          <p:cNvSpPr>
            <a:spLocks noGrp="1"/>
          </p:cNvSpPr>
          <p:nvPr>
            <p:ph type="body" sz="quarter" idx="30"/>
          </p:nvPr>
        </p:nvSpPr>
        <p:spPr>
          <a:xfrm>
            <a:off x="6096000" y="3639417"/>
            <a:ext cx="2984678" cy="365125"/>
          </a:xfrm>
        </p:spPr>
        <p:txBody>
          <a:bodyPr rtlCol="0">
            <a:normAutofit fontScale="92500"/>
          </a:bodyPr>
          <a:lstStyle/>
          <a:p>
            <a:pPr rtl="0"/>
            <a:r>
              <a:rPr lang="fr-FR" dirty="0"/>
              <a:t>Amazon </a:t>
            </a:r>
            <a:r>
              <a:rPr lang="fr-FR" dirty="0" err="1"/>
              <a:t>Rekognition</a:t>
            </a:r>
            <a:endParaRPr lang="fr-FR" dirty="0"/>
          </a:p>
        </p:txBody>
      </p:sp>
      <p:sp>
        <p:nvSpPr>
          <p:cNvPr id="19" name="Espace réservé du texte 18">
            <a:extLst>
              <a:ext uri="{FF2B5EF4-FFF2-40B4-BE49-F238E27FC236}">
                <a16:creationId xmlns:a16="http://schemas.microsoft.com/office/drawing/2014/main" id="{A301F0BB-3AE1-4877-8F78-D7F5AE48F810}"/>
              </a:ext>
            </a:extLst>
          </p:cNvPr>
          <p:cNvSpPr>
            <a:spLocks noGrp="1"/>
          </p:cNvSpPr>
          <p:nvPr>
            <p:ph type="body" sz="quarter" idx="17"/>
          </p:nvPr>
        </p:nvSpPr>
        <p:spPr>
          <a:xfrm>
            <a:off x="6337478" y="3953422"/>
            <a:ext cx="2383765" cy="2173676"/>
          </a:xfrm>
        </p:spPr>
        <p:txBody>
          <a:bodyPr rtlCol="0">
            <a:normAutofit fontScale="85000" lnSpcReduction="20000"/>
          </a:bodyPr>
          <a:lstStyle/>
          <a:p>
            <a:pPr rtl="0"/>
            <a:r>
              <a:rPr lang="fr-FR" b="1" i="0" dirty="0">
                <a:effectLst/>
                <a:latin typeface="arial" panose="020B0604020202020204" pitchFamily="34" charset="0"/>
              </a:rPr>
              <a:t>Un autre produit qui fournit deux ensembles d'API : Amazon </a:t>
            </a:r>
            <a:r>
              <a:rPr lang="fr-FR" b="1" i="0" dirty="0" err="1">
                <a:effectLst/>
                <a:latin typeface="arial" panose="020B0604020202020204" pitchFamily="34" charset="0"/>
              </a:rPr>
              <a:t>Rekognition</a:t>
            </a:r>
            <a:r>
              <a:rPr lang="fr-FR" b="1" i="0" dirty="0">
                <a:effectLst/>
                <a:latin typeface="arial" panose="020B0604020202020204" pitchFamily="34" charset="0"/>
              </a:rPr>
              <a:t> Image pour les images et Amazon </a:t>
            </a:r>
            <a:r>
              <a:rPr lang="fr-FR" b="1" i="0" dirty="0" err="1">
                <a:effectLst/>
                <a:latin typeface="arial" panose="020B0604020202020204" pitchFamily="34" charset="0"/>
              </a:rPr>
              <a:t>Rekognition</a:t>
            </a:r>
            <a:r>
              <a:rPr lang="fr-FR" b="1" i="0" dirty="0">
                <a:effectLst/>
                <a:latin typeface="arial" panose="020B0604020202020204" pitchFamily="34" charset="0"/>
              </a:rPr>
              <a:t> </a:t>
            </a:r>
            <a:r>
              <a:rPr lang="fr-FR" b="1" i="0" dirty="0" err="1">
                <a:effectLst/>
                <a:latin typeface="arial" panose="020B0604020202020204" pitchFamily="34" charset="0"/>
              </a:rPr>
              <a:t>Video</a:t>
            </a:r>
            <a:r>
              <a:rPr lang="fr-FR" b="1" i="0" dirty="0">
                <a:effectLst/>
                <a:latin typeface="arial" panose="020B0604020202020204" pitchFamily="34" charset="0"/>
              </a:rPr>
              <a:t> pour les vidéos</a:t>
            </a:r>
            <a:r>
              <a:rPr lang="fr-FR" b="0" i="0" dirty="0">
                <a:effectLst/>
                <a:latin typeface="arial" panose="020B0604020202020204" pitchFamily="34" charset="0"/>
              </a:rPr>
              <a:t>. Les deux API effectuent des analyses de détection et de reconnaissance d'images et de vidéos qui procurent de l'information utile à vos applications.</a:t>
            </a:r>
            <a:endParaRPr lang="fr-FR" dirty="0"/>
          </a:p>
        </p:txBody>
      </p:sp>
      <p:sp>
        <p:nvSpPr>
          <p:cNvPr id="25" name="Espace réservé du texte 24">
            <a:extLst>
              <a:ext uri="{FF2B5EF4-FFF2-40B4-BE49-F238E27FC236}">
                <a16:creationId xmlns:a16="http://schemas.microsoft.com/office/drawing/2014/main" id="{BAE2F608-914C-4C3C-93D9-10B4F89F1DF8}"/>
              </a:ext>
            </a:extLst>
          </p:cNvPr>
          <p:cNvSpPr>
            <a:spLocks noGrp="1"/>
          </p:cNvSpPr>
          <p:nvPr>
            <p:ph type="body" sz="quarter" idx="31"/>
          </p:nvPr>
        </p:nvSpPr>
        <p:spPr>
          <a:xfrm>
            <a:off x="9080678" y="3579845"/>
            <a:ext cx="2624548" cy="561391"/>
          </a:xfrm>
        </p:spPr>
        <p:txBody>
          <a:bodyPr rtlCol="0">
            <a:normAutofit fontScale="92500"/>
          </a:bodyPr>
          <a:lstStyle/>
          <a:p>
            <a:pPr rtl="0"/>
            <a:r>
              <a:rPr lang="fr-FR" dirty="0"/>
              <a:t>Librairie PYTHON </a:t>
            </a:r>
            <a:r>
              <a:rPr lang="fr-FR" dirty="0" err="1"/>
              <a:t>face_recognition</a:t>
            </a:r>
            <a:endParaRPr lang="fr-FR" dirty="0"/>
          </a:p>
        </p:txBody>
      </p:sp>
      <p:sp>
        <p:nvSpPr>
          <p:cNvPr id="20" name="Espace réservé du texte 19">
            <a:extLst>
              <a:ext uri="{FF2B5EF4-FFF2-40B4-BE49-F238E27FC236}">
                <a16:creationId xmlns:a16="http://schemas.microsoft.com/office/drawing/2014/main" id="{5F481192-C246-4A6A-8D3F-9EBF56786C13}"/>
              </a:ext>
            </a:extLst>
          </p:cNvPr>
          <p:cNvSpPr>
            <a:spLocks noGrp="1"/>
          </p:cNvSpPr>
          <p:nvPr>
            <p:ph type="body" sz="quarter" idx="19"/>
          </p:nvPr>
        </p:nvSpPr>
        <p:spPr>
          <a:xfrm>
            <a:off x="9188445" y="3953422"/>
            <a:ext cx="2383765" cy="1985556"/>
          </a:xfrm>
        </p:spPr>
        <p:txBody>
          <a:bodyPr rtlCol="0">
            <a:normAutofit fontScale="77500" lnSpcReduction="20000"/>
          </a:bodyPr>
          <a:lstStyle/>
          <a:p>
            <a:pPr rtl="0"/>
            <a:r>
              <a:rPr lang="fr-FR" dirty="0"/>
              <a:t>Reconnaître et manipuler les visages depuis Python ou depuis la ligne de commande </a:t>
            </a:r>
            <a:r>
              <a:rPr lang="fr-FR" dirty="0" err="1"/>
              <a:t>avecla</a:t>
            </a:r>
            <a:r>
              <a:rPr lang="fr-FR" dirty="0"/>
              <a:t> bibliothèque de reconnaissance faciale la plus simple au </a:t>
            </a:r>
            <a:r>
              <a:rPr lang="fr-FR" dirty="0" err="1"/>
              <a:t>monde.Construit</a:t>
            </a:r>
            <a:r>
              <a:rPr lang="fr-FR" dirty="0"/>
              <a:t> à l'aide de la reconnaissance faciale de pointe de </a:t>
            </a:r>
            <a:r>
              <a:rPr lang="fr-FR" dirty="0" err="1"/>
              <a:t>dlibconstruit</a:t>
            </a:r>
            <a:r>
              <a:rPr lang="fr-FR" dirty="0"/>
              <a:t> avec un apprentissage en profondeur. Le modèle a une précision de 99,38% sur </a:t>
            </a:r>
            <a:r>
              <a:rPr lang="fr-FR" dirty="0" err="1"/>
              <a:t>laLabellisé</a:t>
            </a:r>
            <a:r>
              <a:rPr lang="fr-FR" dirty="0"/>
              <a:t> Faces in the Wild benchmark.</a:t>
            </a:r>
          </a:p>
        </p:txBody>
      </p:sp>
      <p:sp>
        <p:nvSpPr>
          <p:cNvPr id="2" name="Espace réservé de la date 1">
            <a:extLst>
              <a:ext uri="{FF2B5EF4-FFF2-40B4-BE49-F238E27FC236}">
                <a16:creationId xmlns:a16="http://schemas.microsoft.com/office/drawing/2014/main" id="{221E6D9A-B739-49DF-93EF-2B5504DA2324}"/>
              </a:ext>
            </a:extLst>
          </p:cNvPr>
          <p:cNvSpPr>
            <a:spLocks noGrp="1"/>
          </p:cNvSpPr>
          <p:nvPr>
            <p:ph type="dt" sz="half" idx="10"/>
          </p:nvPr>
        </p:nvSpPr>
        <p:spPr>
          <a:xfrm>
            <a:off x="838200" y="6356350"/>
            <a:ext cx="2743200" cy="365125"/>
          </a:xfrm>
        </p:spPr>
        <p:txBody>
          <a:bodyPr rtlCol="0"/>
          <a:lstStyle/>
          <a:p>
            <a:pPr rtl="0"/>
            <a:r>
              <a:rPr lang="fr-FR" dirty="0"/>
              <a:t>06/01/2023</a:t>
            </a:r>
          </a:p>
        </p:txBody>
      </p:sp>
      <p:sp>
        <p:nvSpPr>
          <p:cNvPr id="3" name="Espace réservé du pied de page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pPr rtl="0"/>
            <a:r>
              <a:rPr lang="fr-FR"/>
              <a:t>PRÉSENTATION PROMOTIONNELLE</a:t>
            </a:r>
          </a:p>
        </p:txBody>
      </p:sp>
      <p:sp>
        <p:nvSpPr>
          <p:cNvPr id="4" name="Espace réservé du numéro de diapositive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8</a:t>
            </a:fld>
            <a:endParaRPr lang="fr-FR"/>
          </a:p>
        </p:txBody>
      </p:sp>
      <p:pic>
        <p:nvPicPr>
          <p:cNvPr id="2050" name="Picture 2">
            <a:extLst>
              <a:ext uri="{FF2B5EF4-FFF2-40B4-BE49-F238E27FC236}">
                <a16:creationId xmlns:a16="http://schemas.microsoft.com/office/drawing/2014/main" id="{EB49BFD8-FA6E-DFEC-CA41-5FBBE4717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028" y="2307575"/>
            <a:ext cx="1375919" cy="1696967"/>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9934FA29-4551-616F-2208-35FD7691EF00}"/>
              </a:ext>
            </a:extLst>
          </p:cNvPr>
          <p:cNvPicPr>
            <a:picLocks noChangeAspect="1"/>
          </p:cNvPicPr>
          <p:nvPr/>
        </p:nvPicPr>
        <p:blipFill>
          <a:blip r:embed="rId4"/>
          <a:stretch>
            <a:fillRect/>
          </a:stretch>
        </p:blipFill>
        <p:spPr>
          <a:xfrm>
            <a:off x="4045815" y="2361709"/>
            <a:ext cx="1372041" cy="1645747"/>
          </a:xfrm>
          <a:prstGeom prst="rect">
            <a:avLst/>
          </a:prstGeom>
        </p:spPr>
      </p:pic>
      <p:pic>
        <p:nvPicPr>
          <p:cNvPr id="28" name="Image 27">
            <a:extLst>
              <a:ext uri="{FF2B5EF4-FFF2-40B4-BE49-F238E27FC236}">
                <a16:creationId xmlns:a16="http://schemas.microsoft.com/office/drawing/2014/main" id="{A7B31601-4DDD-072D-61A0-53C7275EB4F1}"/>
              </a:ext>
            </a:extLst>
          </p:cNvPr>
          <p:cNvPicPr>
            <a:picLocks noChangeAspect="1"/>
          </p:cNvPicPr>
          <p:nvPr/>
        </p:nvPicPr>
        <p:blipFill>
          <a:blip r:embed="rId5"/>
          <a:stretch>
            <a:fillRect/>
          </a:stretch>
        </p:blipFill>
        <p:spPr>
          <a:xfrm>
            <a:off x="6859879" y="2361709"/>
            <a:ext cx="1164448" cy="1336343"/>
          </a:xfrm>
          <a:prstGeom prst="rect">
            <a:avLst/>
          </a:prstGeom>
        </p:spPr>
      </p:pic>
      <p:sp>
        <p:nvSpPr>
          <p:cNvPr id="35" name="AutoShape 4" descr="Python (programming language) - Wikipedia">
            <a:extLst>
              <a:ext uri="{FF2B5EF4-FFF2-40B4-BE49-F238E27FC236}">
                <a16:creationId xmlns:a16="http://schemas.microsoft.com/office/drawing/2014/main" id="{8C135675-0522-7E12-2A3F-74F7D603D5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TN"/>
          </a:p>
        </p:txBody>
      </p:sp>
      <p:pic>
        <p:nvPicPr>
          <p:cNvPr id="37" name="Image 36">
            <a:extLst>
              <a:ext uri="{FF2B5EF4-FFF2-40B4-BE49-F238E27FC236}">
                <a16:creationId xmlns:a16="http://schemas.microsoft.com/office/drawing/2014/main" id="{06D380A7-63D8-F99A-D713-73A863E203DD}"/>
              </a:ext>
            </a:extLst>
          </p:cNvPr>
          <p:cNvPicPr>
            <a:picLocks noChangeAspect="1"/>
          </p:cNvPicPr>
          <p:nvPr/>
        </p:nvPicPr>
        <p:blipFill>
          <a:blip r:embed="rId6"/>
          <a:stretch>
            <a:fillRect/>
          </a:stretch>
        </p:blipFill>
        <p:spPr>
          <a:xfrm>
            <a:off x="9739302" y="2369735"/>
            <a:ext cx="1164448" cy="1176093"/>
          </a:xfrm>
          <a:prstGeom prst="rect">
            <a:avLst/>
          </a:prstGeom>
        </p:spPr>
      </p:pic>
    </p:spTree>
    <p:extLst>
      <p:ext uri="{BB962C8B-B14F-4D97-AF65-F5344CB8AC3E}">
        <p14:creationId xmlns:p14="http://schemas.microsoft.com/office/powerpoint/2010/main" val="2378828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ce réservé d’image 20" descr="Une femme avec des lunettes VR sur son visag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re 17">
            <a:extLst>
              <a:ext uri="{FF2B5EF4-FFF2-40B4-BE49-F238E27FC236}">
                <a16:creationId xmlns:a16="http://schemas.microsoft.com/office/drawing/2014/main" id="{17062936-5CF9-46DE-8DD5-5C63AAD751F7}"/>
              </a:ext>
            </a:extLst>
          </p:cNvPr>
          <p:cNvSpPr>
            <a:spLocks noGrp="1"/>
          </p:cNvSpPr>
          <p:nvPr>
            <p:ph type="title"/>
          </p:nvPr>
        </p:nvSpPr>
        <p:spPr>
          <a:xfrm>
            <a:off x="6442800" y="1734438"/>
            <a:ext cx="5749200" cy="3837742"/>
          </a:xfrm>
        </p:spPr>
        <p:txBody>
          <a:bodyPr rtlCol="0">
            <a:normAutofit/>
          </a:bodyPr>
          <a:lstStyle/>
          <a:p>
            <a:pPr rtl="0"/>
            <a:r>
              <a:rPr lang="fr-FR" sz="1800" spc="200" dirty="0"/>
              <a:t>Algorithmes d'apprentissages</a:t>
            </a:r>
          </a:p>
        </p:txBody>
      </p:sp>
      <p:sp>
        <p:nvSpPr>
          <p:cNvPr id="57" name="Espace réservé du texte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6" y="2876944"/>
            <a:ext cx="4931363" cy="2518255"/>
          </a:xfrm>
        </p:spPr>
        <p:txBody>
          <a:bodyPr rtlCol="0"/>
          <a:lstStyle/>
          <a:p>
            <a:pPr rtl="0"/>
            <a:r>
              <a:rPr lang="fr-FR" dirty="0"/>
              <a:t>K-</a:t>
            </a:r>
            <a:r>
              <a:rPr lang="fr-FR" dirty="0" err="1"/>
              <a:t>means</a:t>
            </a:r>
            <a:endParaRPr lang="fr-FR" dirty="0"/>
          </a:p>
          <a:p>
            <a:pPr rtl="0"/>
            <a:r>
              <a:rPr lang="fr-FR" dirty="0" err="1"/>
              <a:t>AdaBoost</a:t>
            </a:r>
            <a:r>
              <a:rPr lang="fr-FR" dirty="0"/>
              <a:t> et divers algorithmes de </a:t>
            </a:r>
            <a:r>
              <a:rPr lang="fr-FR" dirty="0" err="1"/>
              <a:t>boosting</a:t>
            </a:r>
            <a:endParaRPr lang="fr-FR" dirty="0"/>
          </a:p>
          <a:p>
            <a:pPr rtl="0"/>
            <a:r>
              <a:rPr lang="fr-FR" dirty="0"/>
              <a:t>Réseau de neurones artificiels</a:t>
            </a:r>
          </a:p>
          <a:p>
            <a:pPr rtl="0"/>
            <a:r>
              <a:rPr lang="fr-FR" dirty="0"/>
              <a:t>Séparateur à vaste marge</a:t>
            </a:r>
          </a:p>
          <a:p>
            <a:pPr rtl="0"/>
            <a:r>
              <a:rPr lang="fr-FR" dirty="0"/>
              <a:t>Estimateur (statistique)</a:t>
            </a:r>
          </a:p>
          <a:p>
            <a:pPr rtl="0"/>
            <a:r>
              <a:rPr lang="fr-FR" dirty="0"/>
              <a:t>Les arbres de décision et les forêts aléatoires ​</a:t>
            </a:r>
          </a:p>
        </p:txBody>
      </p:sp>
      <p:sp>
        <p:nvSpPr>
          <p:cNvPr id="2" name="Espace réservé de la date 1">
            <a:extLst>
              <a:ext uri="{FF2B5EF4-FFF2-40B4-BE49-F238E27FC236}">
                <a16:creationId xmlns:a16="http://schemas.microsoft.com/office/drawing/2014/main" id="{B5ABC6DE-6467-4345-ACB9-6CF75ECAE45C}"/>
              </a:ext>
            </a:extLst>
          </p:cNvPr>
          <p:cNvSpPr>
            <a:spLocks noGrp="1"/>
          </p:cNvSpPr>
          <p:nvPr>
            <p:ph type="dt" sz="half" idx="10"/>
          </p:nvPr>
        </p:nvSpPr>
        <p:spPr>
          <a:xfrm>
            <a:off x="838200" y="6356350"/>
            <a:ext cx="2743200" cy="365125"/>
          </a:xfrm>
        </p:spPr>
        <p:txBody>
          <a:bodyPr rtlCol="0"/>
          <a:lstStyle/>
          <a:p>
            <a:pPr rtl="0"/>
            <a:r>
              <a:rPr lang="fr-FR" dirty="0"/>
              <a:t>06/01/2023</a:t>
            </a:r>
          </a:p>
        </p:txBody>
      </p:sp>
      <p:sp>
        <p:nvSpPr>
          <p:cNvPr id="3" name="Espace réservé du pied de page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rtlCol="0"/>
          <a:lstStyle/>
          <a:p>
            <a:pPr rtl="0"/>
            <a:r>
              <a:rPr lang="fr-FR"/>
              <a:t>PRÉSENTATION PROMOTIONNELLE</a:t>
            </a:r>
          </a:p>
        </p:txBody>
      </p:sp>
      <p:sp>
        <p:nvSpPr>
          <p:cNvPr id="4" name="Espace réservé du numéro de diapositive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9</a:t>
            </a:fld>
            <a:endParaRPr lang="fr-FR"/>
          </a:p>
        </p:txBody>
      </p:sp>
    </p:spTree>
    <p:extLst>
      <p:ext uri="{BB962C8B-B14F-4D97-AF65-F5344CB8AC3E}">
        <p14:creationId xmlns:p14="http://schemas.microsoft.com/office/powerpoint/2010/main" val="3474899755"/>
      </p:ext>
    </p:extLst>
  </p:cSld>
  <p:clrMapOvr>
    <a:masterClrMapping/>
  </p:clrMapOvr>
</p:sld>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0456504_TF33781529_Win32" id="{B8B48083-1B3D-4268-B269-28CDB3837CFA}" vid="{0D7E10AE-0D8F-427E-B270-197D1CAA185B}"/>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40BF0F94-36C0-430F-8DDE-AF914AC0C0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Modèle de présentation technique</Template>
  <TotalTime>179</TotalTime>
  <Words>868</Words>
  <Application>Microsoft Office PowerPoint</Application>
  <PresentationFormat>Grand écran</PresentationFormat>
  <Paragraphs>107</Paragraphs>
  <Slides>14</Slides>
  <Notes>11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14</vt:i4>
      </vt:variant>
    </vt:vector>
  </HeadingPairs>
  <TitlesOfParts>
    <vt:vector size="21" baseType="lpstr">
      <vt:lpstr>Arial</vt:lpstr>
      <vt:lpstr>Arial</vt:lpstr>
      <vt:lpstr>Bierstadt</vt:lpstr>
      <vt:lpstr>Calibri</vt:lpstr>
      <vt:lpstr>Courier New</vt:lpstr>
      <vt:lpstr>Posterama</vt:lpstr>
      <vt:lpstr>Thème Office</vt:lpstr>
      <vt:lpstr>Reconnaissance Faciale en Python</vt:lpstr>
      <vt:lpstr>Utilisations DE IA</vt:lpstr>
      <vt:lpstr>Intelligence artificielle</vt:lpstr>
      <vt:lpstr>la reconnaissance FACIALE</vt:lpstr>
      <vt:lpstr>K-Nearest Neighbour</vt:lpstr>
      <vt:lpstr>Domaines d’utilisation</vt:lpstr>
      <vt:lpstr>Types de Reconnaissances</vt:lpstr>
      <vt:lpstr>Bibliothèque plus reconnues</vt:lpstr>
      <vt:lpstr>Algorithmes d'apprentissages</vt:lpstr>
      <vt:lpstr>Présentation du L’application</vt:lpstr>
      <vt:lpstr>Etapes d’exécution</vt:lpstr>
      <vt:lpstr>Fonctionnalités Annexes :</vt:lpstr>
      <vt:lpstr>Synthèse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Reconnaissance Faciale en Python</dc:title>
  <dc:creator>Nader BEN NEJMA</dc:creator>
  <cp:lastModifiedBy>Nader BEN NEJMA</cp:lastModifiedBy>
  <cp:revision>17</cp:revision>
  <dcterms:created xsi:type="dcterms:W3CDTF">2023-01-06T10:15:31Z</dcterms:created>
  <dcterms:modified xsi:type="dcterms:W3CDTF">2023-01-07T17:42:44Z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